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tmp" ContentType="image/png"/>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59.jpg" ContentType="image/jpg"/>
  <Override PartName="/ppt/media/image61.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633" r:id="rId6"/>
    <p:sldMasterId id="2147484658" r:id="rId7"/>
    <p:sldMasterId id="2147484686" r:id="rId8"/>
    <p:sldMasterId id="2147484708" r:id="rId9"/>
  </p:sldMasterIdLst>
  <p:notesMasterIdLst>
    <p:notesMasterId r:id="rId49"/>
  </p:notesMasterIdLst>
  <p:handoutMasterIdLst>
    <p:handoutMasterId r:id="rId50"/>
  </p:handoutMasterIdLst>
  <p:sldIdLst>
    <p:sldId id="1595" r:id="rId10"/>
    <p:sldId id="336" r:id="rId11"/>
    <p:sldId id="1758" r:id="rId12"/>
    <p:sldId id="1761" r:id="rId13"/>
    <p:sldId id="260" r:id="rId14"/>
    <p:sldId id="261" r:id="rId15"/>
    <p:sldId id="4038" r:id="rId16"/>
    <p:sldId id="6143" r:id="rId17"/>
    <p:sldId id="6128" r:id="rId18"/>
    <p:sldId id="1932" r:id="rId19"/>
    <p:sldId id="6144" r:id="rId20"/>
    <p:sldId id="1659" r:id="rId21"/>
    <p:sldId id="1662" r:id="rId22"/>
    <p:sldId id="1664" r:id="rId23"/>
    <p:sldId id="1669" r:id="rId24"/>
    <p:sldId id="1670" r:id="rId25"/>
    <p:sldId id="6149" r:id="rId26"/>
    <p:sldId id="6155" r:id="rId27"/>
    <p:sldId id="6156" r:id="rId28"/>
    <p:sldId id="6157" r:id="rId29"/>
    <p:sldId id="6145" r:id="rId30"/>
    <p:sldId id="6148" r:id="rId31"/>
    <p:sldId id="1673" r:id="rId32"/>
    <p:sldId id="1674" r:id="rId33"/>
    <p:sldId id="1675" r:id="rId34"/>
    <p:sldId id="1672" r:id="rId35"/>
    <p:sldId id="6158" r:id="rId36"/>
    <p:sldId id="6146" r:id="rId37"/>
    <p:sldId id="1677" r:id="rId38"/>
    <p:sldId id="1679" r:id="rId39"/>
    <p:sldId id="1657" r:id="rId40"/>
    <p:sldId id="6161" r:id="rId41"/>
    <p:sldId id="6147" r:id="rId42"/>
    <p:sldId id="1678" r:id="rId43"/>
    <p:sldId id="1666" r:id="rId44"/>
    <p:sldId id="1681" r:id="rId45"/>
    <p:sldId id="6160" r:id="rId46"/>
    <p:sldId id="1592" r:id="rId47"/>
    <p:sldId id="1591" r:id="rId4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336"/>
            <p14:sldId id="1758"/>
            <p14:sldId id="1761"/>
            <p14:sldId id="260"/>
            <p14:sldId id="261"/>
            <p14:sldId id="4038"/>
            <p14:sldId id="6143"/>
            <p14:sldId id="6128"/>
            <p14:sldId id="1932"/>
            <p14:sldId id="6144"/>
            <p14:sldId id="1659"/>
            <p14:sldId id="1662"/>
            <p14:sldId id="1664"/>
            <p14:sldId id="1669"/>
            <p14:sldId id="1670"/>
            <p14:sldId id="6149"/>
            <p14:sldId id="6155"/>
            <p14:sldId id="6156"/>
            <p14:sldId id="6157"/>
            <p14:sldId id="6145"/>
            <p14:sldId id="6148"/>
            <p14:sldId id="1673"/>
            <p14:sldId id="1674"/>
            <p14:sldId id="1675"/>
            <p14:sldId id="1672"/>
            <p14:sldId id="6158"/>
            <p14:sldId id="6146"/>
            <p14:sldId id="1677"/>
            <p14:sldId id="1679"/>
            <p14:sldId id="1657"/>
            <p14:sldId id="6161"/>
            <p14:sldId id="6147"/>
            <p14:sldId id="1678"/>
            <p14:sldId id="1666"/>
            <p14:sldId id="1681"/>
            <p14:sldId id="6160"/>
          </p14:sldIdLst>
        </p14:section>
        <p14:section name="Untitled Section" id="{8CAB0978-3D22-47B8-8593-3EFC0834A60A}">
          <p14:sldIdLst>
            <p14:sldId id="1592"/>
            <p14:sldId id="15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2F2F2F"/>
    <a:srgbClr val="787878"/>
    <a:srgbClr val="595959"/>
    <a:srgbClr val="A6A6A6"/>
    <a:srgbClr val="7F7F7F"/>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72581" autoAdjust="0"/>
  </p:normalViewPr>
  <p:slideViewPr>
    <p:cSldViewPr snapToGrid="0">
      <p:cViewPr varScale="1">
        <p:scale>
          <a:sx n="48" d="100"/>
          <a:sy n="48" d="100"/>
        </p:scale>
        <p:origin x="1434" y="3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10/10/2019 11:09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10/10/2019 11:09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10/10/2019 11:09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Teams will send notifications to your bot for changes or events that happen in contexts where your bot is active. You can use these events to trigger service logic, such as:</a:t>
            </a:r>
          </a:p>
          <a:p>
            <a:pPr marL="171450" indent="-171450">
              <a:buFontTx/>
              <a:buChar char="-"/>
            </a:pPr>
            <a:r>
              <a:rPr lang="en-US" sz="900" b="0" i="0" kern="1200" dirty="0">
                <a:solidFill>
                  <a:schemeClr val="tx1"/>
                </a:solidFill>
                <a:effectLst/>
                <a:latin typeface="Segoe UI Light" pitchFamily="34" charset="0"/>
                <a:ea typeface="+mn-ea"/>
                <a:cs typeface="+mn-cs"/>
              </a:rPr>
              <a:t>Trigger welcome message when your bot is added to a team.</a:t>
            </a:r>
          </a:p>
          <a:p>
            <a:pPr marL="171450" indent="-171450">
              <a:buFontTx/>
              <a:buChar char="-"/>
            </a:pPr>
            <a:r>
              <a:rPr lang="en-US" sz="900" b="0" i="0" kern="1200" dirty="0">
                <a:solidFill>
                  <a:schemeClr val="tx1"/>
                </a:solidFill>
                <a:effectLst/>
                <a:latin typeface="Segoe UI Light" pitchFamily="34" charset="0"/>
                <a:ea typeface="+mn-ea"/>
                <a:cs typeface="+mn-cs"/>
              </a:rPr>
              <a:t>Query and cache team information when the bot is added to a team.</a:t>
            </a:r>
          </a:p>
          <a:p>
            <a:pPr marL="171450" indent="-171450">
              <a:buFontTx/>
              <a:buChar char="-"/>
            </a:pPr>
            <a:r>
              <a:rPr lang="en-US" sz="900" b="0" i="0" kern="1200" dirty="0">
                <a:solidFill>
                  <a:schemeClr val="tx1"/>
                </a:solidFill>
                <a:effectLst/>
                <a:latin typeface="Segoe UI Light" pitchFamily="34" charset="0"/>
                <a:ea typeface="+mn-ea"/>
                <a:cs typeface="+mn-cs"/>
              </a:rPr>
              <a:t>Updated cached information on team membership or channel information changes.</a:t>
            </a:r>
          </a:p>
          <a:p>
            <a:pPr marL="171450" indent="-171450">
              <a:buFontTx/>
              <a:buChar char="-"/>
            </a:pPr>
            <a:r>
              <a:rPr lang="en-US" sz="900" b="0" i="0" kern="1200" dirty="0">
                <a:solidFill>
                  <a:schemeClr val="tx1"/>
                </a:solidFill>
                <a:effectLst/>
                <a:latin typeface="Segoe UI Light" pitchFamily="34" charset="0"/>
                <a:ea typeface="+mn-ea"/>
                <a:cs typeface="+mn-cs"/>
              </a:rPr>
              <a:t>Remove cached information for a team if the bot is removed.</a:t>
            </a:r>
          </a:p>
          <a:p>
            <a:endParaRPr lang="en-US" dirty="0"/>
          </a:p>
          <a:p>
            <a:r>
              <a:rPr lang="en-US" dirty="0"/>
              <a:t>Since</a:t>
            </a:r>
            <a:r>
              <a:rPr lang="en-US" baseline="0" dirty="0"/>
              <a:t> bot is scoped to team, no events for team creation/deletion provided.</a:t>
            </a:r>
          </a:p>
          <a:p>
            <a:endParaRPr lang="en-US" baseline="0" dirty="0"/>
          </a:p>
          <a:p>
            <a:r>
              <a:rPr lang="en-US" baseline="0" dirty="0"/>
              <a:t>When bot is added/removed, </a:t>
            </a:r>
            <a:r>
              <a:rPr lang="en-US" baseline="0" dirty="0" err="1"/>
              <a:t>TeamMember</a:t>
            </a:r>
            <a:r>
              <a:rPr lang="en-US" baseline="0" dirty="0"/>
              <a:t> events are sent.</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7649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a:t>
            </a:r>
            <a:r>
              <a:rPr lang="en-US" dirty="0" err="1"/>
              <a:t>Microsoft.Bot.Connector.Teams</a:t>
            </a:r>
            <a:r>
              <a:rPr lang="en-US" baseline="0" dirty="0"/>
              <a:t> package to get extension methods for Microsoft Teams. Handles the parsing of the Bot Framework payload with Teams-specific functionality.</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2471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a:t>
            </a:r>
            <a:r>
              <a:rPr lang="en-US" baseline="0" dirty="0"/>
              <a:t> conversation requires User Id (from Teams) and Tenant Id</a:t>
            </a:r>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7204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2603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1583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a:t>
            </a:r>
            <a:r>
              <a:rPr lang="en-US" baseline="0" dirty="0"/>
              <a:t> conversation requires User Id (from Teams) and Tenant Id</a:t>
            </a:r>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041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6384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2824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2769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2707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18864E-30AE-49EB-84C2-413CFE0487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665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5032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commandExtension</a:t>
            </a:r>
            <a:r>
              <a:rPr lang="en-US" dirty="0"/>
              <a:t> is part</a:t>
            </a:r>
            <a:r>
              <a:rPr lang="en-US" baseline="0" dirty="0"/>
              <a:t> of the </a:t>
            </a:r>
            <a:r>
              <a:rPr lang="en-US" baseline="0" dirty="0" err="1"/>
              <a:t>manifest.json</a:t>
            </a:r>
            <a:r>
              <a:rPr lang="en-US" baseline="0" dirty="0"/>
              <a:t> file</a:t>
            </a:r>
          </a:p>
          <a:p>
            <a:r>
              <a:rPr lang="en-US" baseline="0" dirty="0"/>
              <a:t>Scope determines if 1:1 (personal) or channel (team)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8594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6331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sample of cards that can be used. Refer</a:t>
            </a:r>
            <a:r>
              <a:rPr lang="en-US" baseline="0" dirty="0"/>
              <a:t> to https://docs.microsoft.com/en-us/microsoftteams/platform/concepts/cards/cards-reference for details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6421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4005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6396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6244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1583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a seamless tab experience, perform provisioning and authorization on configuration page when possible.</a:t>
            </a:r>
          </a:p>
          <a:p>
            <a:endParaRPr lang="en-US" dirty="0"/>
          </a:p>
          <a:p>
            <a:r>
              <a:rPr lang="en-US" dirty="0"/>
              <a:t>If context has entity/</a:t>
            </a:r>
            <a:r>
              <a:rPr lang="en-US" dirty="0" err="1"/>
              <a:t>subentity</a:t>
            </a:r>
            <a:r>
              <a:rPr lang="en-US" dirty="0"/>
              <a:t>, then respond to a </a:t>
            </a:r>
            <a:r>
              <a:rPr lang="en-US" dirty="0" err="1"/>
              <a:t>deeplink</a:t>
            </a:r>
            <a:endParaRPr lang="en-US" dirty="0"/>
          </a:p>
          <a:p>
            <a:endParaRPr lang="en-US" dirty="0"/>
          </a:p>
          <a:p>
            <a:r>
              <a:rPr lang="en-US" dirty="0"/>
              <a:t>State storage</a:t>
            </a:r>
            <a:r>
              <a:rPr lang="en-US" baseline="0" dirty="0"/>
              <a:t> is developer’s responsibility</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4432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10/10/2019 11:09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161596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[This is an animated slide. Please show it in presentation mode]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[MAIN POINT TO LAND]</a:t>
            </a:r>
            <a:endParaRPr lang="es-419"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Microsoft Teams is a hub for teamwork, a chat-based workspace that enables teams to be more productive by giving them a single and secure location that brings together everything a team needs: chats, meetings, calls, files, and tools. Microsoft Teams is one place for all the needs your teams have.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Teams delivers on four core promises to create a digital workspace for high performing teams.</a:t>
            </a:r>
            <a:endParaRPr lang="es-419"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[COMMUNICATE]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 Microsoft Teams solves for the </a:t>
            </a:r>
            <a:r>
              <a:rPr lang="en-US" sz="900" b="1" kern="1200" dirty="0">
                <a:solidFill>
                  <a:schemeClr val="tx1"/>
                </a:solidFill>
                <a:effectLst/>
                <a:latin typeface="Segoe UI Light" pitchFamily="34" charset="0"/>
                <a:ea typeface="+mn-ea"/>
                <a:cs typeface="+mn-cs"/>
              </a:rPr>
              <a:t>communication needs </a:t>
            </a:r>
            <a:r>
              <a:rPr lang="en-US" sz="900" kern="1200" dirty="0">
                <a:solidFill>
                  <a:schemeClr val="tx1"/>
                </a:solidFill>
                <a:effectLst/>
                <a:latin typeface="Segoe UI Light" pitchFamily="34" charset="0"/>
                <a:ea typeface="+mn-ea"/>
                <a:cs typeface="+mn-cs"/>
              </a:rPr>
              <a:t>of a diverse workforce.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Since preview, Microsoft Teams has evolved to include a complete meetings experience, as well as chat, voice and video -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use Teams for informal 1:1 or group chats – directly on your phone if you’re on the go. Or you can have an open conversation in a channel. This enables people to share information in a transparent way to accelerate decision making. And it's super easy to move from a chat into a face to face meeting, helping you to bridge geographical barriers.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[COLLABORATE]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When it comes to </a:t>
            </a:r>
            <a:r>
              <a:rPr lang="en-US" sz="900" b="1" kern="1200" dirty="0">
                <a:solidFill>
                  <a:schemeClr val="tx1"/>
                </a:solidFill>
                <a:effectLst/>
                <a:latin typeface="Segoe UI Light" pitchFamily="34" charset="0"/>
                <a:ea typeface="+mn-ea"/>
                <a:cs typeface="+mn-cs"/>
              </a:rPr>
              <a:t>collaboration</a:t>
            </a:r>
            <a:r>
              <a:rPr lang="en-US" sz="900" kern="1200" dirty="0">
                <a:solidFill>
                  <a:schemeClr val="tx1"/>
                </a:solidFill>
                <a:effectLst/>
                <a:latin typeface="Segoe UI Light" pitchFamily="34" charset="0"/>
                <a:ea typeface="+mn-ea"/>
                <a:cs typeface="+mn-cs"/>
              </a:rPr>
              <a:t>, the deep Office integration enables today’s multigenerational workforce to use the Office apps they are familiar with and love - Word, Excel, PowerPoint, OneNote, SharePoint, Planner, even Power BI - right within the context of Teams. Teams is unique in how we enable collaboration.</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Today, when you want somebody’s feedback, you send them the file via email, they store it locally with comments, you store it again…… it's a vicious cycle that results in v2, v3, v4 versions – and you have to jump between email and other apps to get the work done. Teams brings all the Office 365 services together – so that you can easily share and co-author files without the need for email attachments.</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[CUSTOMIZE]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Many of you use other services than Office 365 as well which results in you having to jump between and spend time in disparate experiences. We built Teams to not only be the hub for Office 365 services, but for all the services and tools teams use on a day to day basis. So, you can </a:t>
            </a:r>
            <a:r>
              <a:rPr lang="en-US" sz="900" b="1" kern="1200" dirty="0">
                <a:solidFill>
                  <a:schemeClr val="tx1"/>
                </a:solidFill>
                <a:effectLst/>
                <a:latin typeface="Segoe UI Light" pitchFamily="34" charset="0"/>
                <a:ea typeface="+mn-ea"/>
                <a:cs typeface="+mn-cs"/>
              </a:rPr>
              <a:t>customize</a:t>
            </a:r>
            <a:r>
              <a:rPr lang="en-US" sz="900" kern="1200" dirty="0">
                <a:solidFill>
                  <a:schemeClr val="tx1"/>
                </a:solidFill>
                <a:effectLst/>
                <a:latin typeface="Segoe UI Light" pitchFamily="34" charset="0"/>
                <a:ea typeface="+mn-ea"/>
                <a:cs typeface="+mn-cs"/>
              </a:rPr>
              <a:t> Teams with tabs, connector and bots to include the apps and services you need - &lt;mention relevant 3rd party apps like GitHub and Trello that can be included in Teams&gt;– we have integrations with over 150 partners. For our developer community, we have also created an </a:t>
            </a:r>
            <a:r>
              <a:rPr lang="en-US" sz="900" b="1" kern="1200" dirty="0">
                <a:solidFill>
                  <a:schemeClr val="tx1"/>
                </a:solidFill>
                <a:effectLst/>
                <a:latin typeface="Segoe UI Light" pitchFamily="34" charset="0"/>
                <a:ea typeface="+mn-ea"/>
                <a:cs typeface="+mn-cs"/>
              </a:rPr>
              <a:t>extensible platform</a:t>
            </a:r>
            <a:r>
              <a:rPr lang="en-US" sz="900" kern="1200" dirty="0">
                <a:solidFill>
                  <a:schemeClr val="tx1"/>
                </a:solidFill>
                <a:effectLst/>
                <a:latin typeface="Segoe UI Light" pitchFamily="34" charset="0"/>
                <a:ea typeface="+mn-ea"/>
                <a:cs typeface="+mn-cs"/>
              </a:rPr>
              <a:t>, to enable building apps and to integrate with business processes.</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[WORK WITH CONFIDENCE]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Teams comes with the enterprise grade security, compliance and manageability that you expect from Office 365 which customers tell us is a huge value add for them.</a:t>
            </a:r>
            <a:endParaRPr lang="es-419"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93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10/10/2019 11:09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000214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10/10/2019 11:09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033548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077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sng" kern="1200">
                <a:solidFill>
                  <a:schemeClr val="bg1"/>
                </a:solidFill>
                <a:effectLst/>
                <a:latin typeface="Segoe UI Light" pitchFamily="34" charset="0"/>
                <a:ea typeface="+mn-ea"/>
                <a:cs typeface="+mn-cs"/>
              </a:rPr>
              <a:t>Talk track</a:t>
            </a:r>
            <a:r>
              <a:rPr lang="en-US" sz="900" b="0" u="none" kern="1200">
                <a:solidFill>
                  <a:schemeClr val="bg1"/>
                </a:solidFill>
                <a:effectLst/>
                <a:latin typeface="Segoe UI Light" pitchFamily="34" charset="0"/>
                <a:ea typeface="+mn-ea"/>
                <a:cs typeface="+mn-cs"/>
              </a:rPr>
              <a:t>:</a:t>
            </a:r>
            <a:br>
              <a:rPr lang="en-US" sz="900" kern="1200">
                <a:solidFill>
                  <a:schemeClr val="bg1"/>
                </a:solidFill>
                <a:effectLst/>
                <a:latin typeface="Segoe UI Light" pitchFamily="34" charset="0"/>
                <a:ea typeface="+mn-ea"/>
                <a:cs typeface="+mn-cs"/>
              </a:rPr>
            </a:br>
            <a:r>
              <a:rPr lang="en-US" sz="900" kern="1200">
                <a:solidFill>
                  <a:schemeClr val="bg1"/>
                </a:solidFill>
                <a:effectLst/>
                <a:latin typeface="Segoe UI Light" pitchFamily="34" charset="0"/>
                <a:ea typeface="+mn-ea"/>
                <a:cs typeface="+mn-cs"/>
              </a:rPr>
              <a:t>And core to </a:t>
            </a:r>
            <a:r>
              <a:rPr lang="en-US" sz="900" b="1" i="1" kern="1200">
                <a:solidFill>
                  <a:schemeClr val="bg1"/>
                </a:solidFill>
                <a:effectLst/>
                <a:latin typeface="Segoe UI Light" pitchFamily="34" charset="0"/>
                <a:ea typeface="+mn-ea"/>
                <a:cs typeface="+mn-cs"/>
              </a:rPr>
              <a:t>that</a:t>
            </a:r>
            <a:r>
              <a:rPr lang="en-US" sz="900" b="0" i="0" kern="1200">
                <a:solidFill>
                  <a:schemeClr val="bg1"/>
                </a:solidFill>
                <a:effectLst/>
                <a:latin typeface="Segoe UI Light" pitchFamily="34" charset="0"/>
                <a:ea typeface="+mn-ea"/>
                <a:cs typeface="+mn-cs"/>
              </a:rPr>
              <a:t> are the investments we’ve made in the </a:t>
            </a:r>
            <a:r>
              <a:rPr lang="en-US" sz="900">
                <a:solidFill>
                  <a:schemeClr val="bg1"/>
                </a:solidFill>
              </a:rPr>
              <a:t>Teams Platform, allowing users &amp; developers alike to customize and build on Teams, in order to deliver experiences that your people &amp; customers LOVE. </a:t>
            </a:r>
          </a:p>
          <a:p>
            <a:r>
              <a:rPr lang="en-US" sz="900">
                <a:solidFill>
                  <a:schemeClr val="bg1"/>
                </a:solidFill>
              </a:rPr>
              <a:t>And when it comes to the platform and the value that our customers are seeing from it, we are seeing three distinct categories emerging: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u="sng" kern="1200">
                <a:solidFill>
                  <a:schemeClr val="bg1"/>
                </a:solidFill>
                <a:effectLst/>
                <a:latin typeface="Segoe UI Light" pitchFamily="34" charset="0"/>
                <a:ea typeface="+mn-ea"/>
                <a:cs typeface="+mn-cs"/>
              </a:rPr>
              <a:t>Gain context without switching context</a:t>
            </a:r>
            <a:r>
              <a:rPr lang="en-US" sz="900" b="0" u="none" kern="1200">
                <a:solidFill>
                  <a:schemeClr val="bg1"/>
                </a:solidFill>
                <a:effectLst/>
                <a:latin typeface="Segoe UI Light" pitchFamily="34" charset="0"/>
                <a:ea typeface="+mn-ea"/>
                <a:cs typeface="+mn-cs"/>
              </a:rPr>
              <a:t>: </a:t>
            </a:r>
            <a:r>
              <a:rPr lang="en-US" sz="900"/>
              <a:t>Teams pillar of integration (the single hub for Office) but also the ability to simply curate your experience so you reduce the information overload you get every day and focus on the content that's most relevant to you to get your job done, better. INFUSION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sng" kern="120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u="sng" kern="1200">
                <a:solidFill>
                  <a:schemeClr val="bg1"/>
                </a:solidFill>
                <a:effectLst/>
                <a:latin typeface="Segoe UI Light" pitchFamily="34" charset="0"/>
                <a:ea typeface="+mn-ea"/>
                <a:cs typeface="+mn-cs"/>
              </a:rPr>
              <a:t>Meet Your people where they are</a:t>
            </a:r>
            <a:r>
              <a:rPr lang="en-US" sz="900" b="1" u="none" kern="1200">
                <a:solidFill>
                  <a:schemeClr val="bg1"/>
                </a:solidFill>
                <a:effectLst/>
                <a:latin typeface="Segoe UI Light" pitchFamily="34" charset="0"/>
                <a:ea typeface="+mn-ea"/>
                <a:cs typeface="+mn-cs"/>
              </a:rPr>
              <a:t>: </a:t>
            </a:r>
            <a:r>
              <a:rPr lang="en-US" sz="900"/>
              <a:t>Bring together all the apps and tools your organization is already using, into one user interface. Guess what, for IT that means better &amp; easier management, reduced security threats, and more time you can spend on valuable, forward-looking projects. For end users, #1 just got even better. (opportunity to share a 3rd party apps slide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none" kern="1200">
              <a:solidFill>
                <a:schemeClr val="bg1"/>
              </a:solidFill>
              <a:effectLst/>
              <a:latin typeface="Segoe UI Light" pitchFamily="34" charset="0"/>
              <a:ea typeface="+mn-ea"/>
              <a:cs typeface="+mn-cs"/>
            </a:endParaRPr>
          </a:p>
          <a:p>
            <a:r>
              <a:rPr lang="en-US" sz="900" b="1" u="sng" kern="1200">
                <a:solidFill>
                  <a:schemeClr val="bg1"/>
                </a:solidFill>
                <a:effectLst/>
                <a:latin typeface="Segoe UI Light" pitchFamily="34" charset="0"/>
                <a:ea typeface="+mn-ea"/>
                <a:cs typeface="+mn-cs"/>
              </a:rPr>
              <a:t>Tailoring your experience</a:t>
            </a:r>
            <a:r>
              <a:rPr lang="en-US" sz="900" b="0" u="none" kern="1200">
                <a:solidFill>
                  <a:schemeClr val="bg1"/>
                </a:solidFill>
                <a:effectLst/>
                <a:latin typeface="Segoe UI Light" pitchFamily="34" charset="0"/>
                <a:ea typeface="+mn-ea"/>
                <a:cs typeface="+mn-cs"/>
              </a:rPr>
              <a:t>: to me, this delivers superpowers to people through proactive intelligence. </a:t>
            </a:r>
            <a:r>
              <a:rPr lang="en-US" sz="900"/>
              <a:t>This is the core to the extensibility of the Teams platform. Deliver intelligent experiences using our APIs and/or our partner community that:</a:t>
            </a:r>
          </a:p>
          <a:p>
            <a:pPr marL="171450" indent="-171450">
              <a:buFont typeface="Arial" panose="020B0604020202020204" pitchFamily="34" charset="0"/>
              <a:buChar char="•"/>
            </a:pPr>
            <a:r>
              <a:rPr lang="en-US" sz="900"/>
              <a:t>First: make the most difficult and time-wasting tasks at work, easy</a:t>
            </a:r>
          </a:p>
          <a:p>
            <a:pPr marL="171450" indent="-171450">
              <a:buFont typeface="Arial" panose="020B0604020202020204" pitchFamily="34" charset="0"/>
              <a:buChar char="•"/>
            </a:pPr>
            <a:r>
              <a:rPr lang="en-US" sz="900"/>
              <a:t>Thereafter: drive intelligence to your people that allows them to understand how they add more value to the organization, and then deliver it more efficiently &amp; quickly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sng" kern="120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none" kern="120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none" kern="1200">
              <a:solidFill>
                <a:schemeClr val="bg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084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Tabs </a:t>
            </a:r>
            <a:r>
              <a:rPr lang="en-US" sz="900" dirty="0"/>
              <a:t>- </a:t>
            </a:r>
            <a:r>
              <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rPr>
              <a:t>Surface rich content as well as </a:t>
            </a:r>
            <a:r>
              <a:rPr kumimoji="0" lang="en-US" sz="900" b="0" i="0" u="none" strike="noStrike" kern="1200" cap="none" spc="0" normalizeH="0" baseline="0" noProof="0" dirty="0">
                <a:ln>
                  <a:noFill/>
                </a:ln>
                <a:solidFill>
                  <a:srgbClr val="1A1A1A"/>
                </a:solidFill>
                <a:effectLst/>
                <a:uLnTx/>
                <a:uFillTx/>
                <a:latin typeface="Segoe UI" charset="0"/>
                <a:ea typeface="Segoe UI" charset="0"/>
                <a:cs typeface="Segoe UI" charset="0"/>
              </a:rPr>
              <a:t>SharePoint Framework based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1A1A1A"/>
                </a:solidFill>
                <a:effectLst/>
                <a:uLnTx/>
                <a:uFillTx/>
                <a:latin typeface="Segoe UI" charset="0"/>
                <a:ea typeface="Segoe UI" charset="0"/>
                <a:cs typeface="Segoe UI" charset="0"/>
              </a:rPr>
              <a:t>Connectors </a:t>
            </a:r>
            <a:r>
              <a:rPr kumimoji="0" lang="en-US" sz="900" b="0" i="0" u="none" strike="noStrike" kern="1200" cap="none" spc="0" normalizeH="0" baseline="0" noProof="0" dirty="0">
                <a:ln>
                  <a:noFill/>
                </a:ln>
                <a:solidFill>
                  <a:srgbClr val="1A1A1A"/>
                </a:solidFill>
                <a:effectLst/>
                <a:uLnTx/>
                <a:uFillTx/>
                <a:latin typeface="Segoe UI" charset="0"/>
                <a:ea typeface="Segoe UI" charset="0"/>
                <a:cs typeface="Segoe UI" charset="0"/>
              </a:rPr>
              <a:t>- </a:t>
            </a:r>
            <a:r>
              <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rPr>
              <a:t>Post rich updates to channels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F2F2F"/>
                </a:solidFill>
                <a:effectLst/>
                <a:uLnTx/>
                <a:uFillTx/>
                <a:latin typeface="Segoe UI" charset="0"/>
                <a:ea typeface="Segoe UI" charset="0"/>
                <a:cs typeface="Segoe UI" charset="0"/>
              </a:rPr>
              <a:t>Adaptive Cards </a:t>
            </a:r>
            <a:r>
              <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rPr>
              <a:t>- Add rich interaction to your connector cards</a:t>
            </a:r>
            <a:endParaRPr kumimoji="0" lang="en-US" sz="900" b="0" i="0" u="none" strike="noStrike" kern="1200" cap="none" spc="0" normalizeH="0" baseline="0" noProof="0" dirty="0">
              <a:ln>
                <a:noFill/>
              </a:ln>
              <a:solidFill>
                <a:srgbClr val="1A1A1A"/>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F2F2F"/>
                </a:solidFill>
                <a:effectLst/>
                <a:uLnTx/>
                <a:uFillTx/>
                <a:latin typeface="Segoe UI" charset="0"/>
                <a:ea typeface="Segoe UI" charset="0"/>
                <a:cs typeface="Segoe UI" charset="0"/>
              </a:rPr>
              <a:t>Bots</a:t>
            </a:r>
            <a:r>
              <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rPr>
              <a:t> - Help users get tasks done in conversations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1A1A1A"/>
                </a:solidFill>
                <a:effectLst/>
                <a:uLnTx/>
                <a:uFillTx/>
                <a:latin typeface="Segoe UI" charset="0"/>
                <a:ea typeface="Segoe UI" charset="0"/>
                <a:cs typeface="Segoe UI" charset="0"/>
              </a:rPr>
              <a:t>Message Extensions </a:t>
            </a:r>
            <a:r>
              <a:rPr kumimoji="0" lang="en-US" sz="900" b="0" i="0" u="none" strike="noStrike" kern="1200" cap="none" spc="0" normalizeH="0" baseline="0" noProof="0" dirty="0">
                <a:ln>
                  <a:noFill/>
                </a:ln>
                <a:solidFill>
                  <a:srgbClr val="1A1A1A"/>
                </a:solidFill>
                <a:effectLst/>
                <a:uLnTx/>
                <a:uFillTx/>
                <a:latin typeface="Segoe UI" charset="0"/>
                <a:ea typeface="Segoe UI" charset="0"/>
                <a:cs typeface="Segoe UI" charset="0"/>
              </a:rPr>
              <a:t>- </a:t>
            </a:r>
            <a:r>
              <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rPr>
              <a:t>Allow users to query and share rich cards in conversations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F2F2F"/>
                </a:solidFill>
                <a:effectLst/>
                <a:uLnTx/>
                <a:uFillTx/>
                <a:latin typeface="Segoe UI" charset="0"/>
                <a:ea typeface="Segoe UI" charset="0"/>
                <a:cs typeface="Segoe UI" charset="0"/>
              </a:rPr>
              <a:t>Notifications </a:t>
            </a:r>
            <a:r>
              <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rPr>
              <a:t>- Engage users via feed notifications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F2F2F"/>
                </a:solidFill>
                <a:effectLst/>
                <a:uLnTx/>
                <a:uFillTx/>
                <a:latin typeface="Segoe UI" charset="0"/>
                <a:ea typeface="Segoe UI" charset="0"/>
                <a:cs typeface="Segoe UI"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F2F2F"/>
                </a:solidFill>
                <a:effectLst/>
                <a:uLnTx/>
                <a:uFillTx/>
                <a:latin typeface="Segoe UI" charset="0"/>
                <a:ea typeface="Segoe UI" charset="0"/>
                <a:cs typeface="Segoe UI" charset="0"/>
              </a:rPr>
              <a:t>Graph </a:t>
            </a:r>
            <a:r>
              <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rPr>
              <a:t>- Build in intelligence and connect to data that drives productivity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F2F2F"/>
                </a:solidFill>
                <a:effectLst/>
                <a:uLnTx/>
                <a:uFillTx/>
                <a:latin typeface="Segoe UI" charset="0"/>
                <a:ea typeface="Segoe UI" charset="0"/>
                <a:cs typeface="Segoe UI" charset="0"/>
              </a:rPr>
              <a:t>Apps Store </a:t>
            </a:r>
            <a:r>
              <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rPr>
              <a:t>- Drive engagement by submitting your app to our app store or just to certain company stores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2F2F2F"/>
              </a:solidFill>
              <a:effectLst/>
              <a:uLnTx/>
              <a:uFillTx/>
              <a:latin typeface="Segoe UI" charset="0"/>
              <a:ea typeface="Segoe UI" charset="0"/>
              <a:cs typeface="Segoe UI" charset="0"/>
            </a:endParaRPr>
          </a:p>
          <a:p>
            <a:endParaRPr lang="es-419"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6722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Microsoft Teams has an open developer platform with a rich set of capabilities to build apps or integrate with new or existing business processes and services. </a:t>
            </a:r>
          </a:p>
          <a:p>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7930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6554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2796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jpg"/></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7.jp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6.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6.xml"/><Relationship Id="rId4" Type="http://schemas.openxmlformats.org/officeDocument/2006/relationships/image" Target="../media/image24.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2.xml"/><Relationship Id="rId4" Type="http://schemas.openxmlformats.org/officeDocument/2006/relationships/image" Target="../media/image2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Master" Target="../slideMasters/slideMaster4.xml"/><Relationship Id="rId4" Type="http://schemas.openxmlformats.org/officeDocument/2006/relationships/image" Target="../media/image33.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emf"/><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emf"/><Relationship Id="rId1" Type="http://schemas.openxmlformats.org/officeDocument/2006/relationships/slideMaster" Target="../slideMasters/slideMaster5.xml"/><Relationship Id="rId4" Type="http://schemas.openxmlformats.org/officeDocument/2006/relationships/image" Target="../media/image27.sv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78"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6660" y="6659"/>
            <a:ext cx="12192000" cy="6987865"/>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3642" y="16480"/>
            <a:ext cx="4645517" cy="1250716"/>
          </a:xfrm>
          <a:prstGeom prst="rect">
            <a:avLst/>
          </a:prstGeom>
        </p:spPr>
      </p:pic>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4"/>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110" name="Picture 10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57329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65767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83512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46821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8783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0675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847100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804656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3" y="632784"/>
            <a:ext cx="11533187" cy="411162"/>
          </a:xfrm>
        </p:spPr>
        <p:txBody>
          <a:bodyPr wrap="square" lIns="0" tIns="0" rIns="0" bIns="0" anchor="ctr">
            <a:spAutoFit/>
          </a:bodyPr>
          <a:lstStyle>
            <a:lvl1pPr>
              <a:lnSpc>
                <a:spcPts val="3135"/>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4093555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513150" y="2202046"/>
            <a:ext cx="5486400" cy="439465"/>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7884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2753288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5"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1"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4221388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40" y="449265"/>
            <a:ext cx="220661" cy="200341"/>
          </a:xfrm>
          <a:prstGeom prst="rect">
            <a:avLst/>
          </a:prstGeom>
        </p:spPr>
      </p:pic>
    </p:spTree>
    <p:extLst>
      <p:ext uri="{BB962C8B-B14F-4D97-AF65-F5344CB8AC3E}">
        <p14:creationId xmlns:p14="http://schemas.microsoft.com/office/powerpoint/2010/main" val="646335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960439"/>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9"/>
            <a:ext cx="3914774" cy="3862387"/>
          </a:xfrm>
        </p:spPr>
        <p:txBody>
          <a:bodyPr wrap="square" lIns="0" tIns="0" rIns="0" bIns="0">
            <a:noAutofit/>
          </a:bodyPr>
          <a:lstStyle>
            <a:lvl1pPr marL="0" indent="0" defTabSz="517426">
              <a:buNone/>
              <a:defRPr sz="1800" spc="-50" baseline="0">
                <a:solidFill>
                  <a:schemeClr val="accent1"/>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dirty="0"/>
              <a:t>##	Section Title</a:t>
            </a:r>
          </a:p>
        </p:txBody>
      </p:sp>
      <p:pic>
        <p:nvPicPr>
          <p:cNvPr id="5" name="Picture 4">
            <a:extLst>
              <a:ext uri="{FF2B5EF4-FFF2-40B4-BE49-F238E27FC236}">
                <a16:creationId xmlns:a16="http://schemas.microsoft.com/office/drawing/2014/main" id="{60EA769B-2C54-4384-9337-DCB989428B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6" name="Picture 5">
            <a:extLst>
              <a:ext uri="{FF2B5EF4-FFF2-40B4-BE49-F238E27FC236}">
                <a16:creationId xmlns:a16="http://schemas.microsoft.com/office/drawing/2014/main" id="{C86AEF35-AE7E-430B-8984-FE320F8383F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232059235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9" y="1919805"/>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9" y="3214124"/>
            <a:ext cx="11533187" cy="461665"/>
          </a:xfrm>
        </p:spPr>
        <p:txBody>
          <a:bodyPr lIns="0" tIns="0" rIns="0" bIns="0"/>
          <a:lstStyle>
            <a:lvl1pPr marL="0" indent="0">
              <a:lnSpc>
                <a:spcPts val="1800"/>
              </a:lnSpc>
              <a:spcBef>
                <a:spcPts val="0"/>
              </a:spcBef>
              <a:buNone/>
              <a:defRPr sz="1399" b="1">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9" y="4477704"/>
            <a:ext cx="11533187" cy="307777"/>
          </a:xfrm>
        </p:spPr>
        <p:txBody>
          <a:bodyPr lIns="0" tIns="0" rIns="0" bIns="0"/>
          <a:lstStyle>
            <a:lvl1pPr marL="0" indent="0">
              <a:lnSpc>
                <a:spcPts val="1199"/>
              </a:lnSpc>
              <a:spcBef>
                <a:spcPts val="0"/>
              </a:spcBef>
              <a:buNone/>
              <a:defRPr sz="1000">
                <a:solidFill>
                  <a:schemeClr val="tx1"/>
                </a:solidFill>
              </a:defRPr>
            </a:lvl1pPr>
            <a:lvl2pPr marL="0" indent="0">
              <a:lnSpc>
                <a:spcPts val="1199"/>
              </a:lnSpc>
              <a:spcBef>
                <a:spcPts val="0"/>
              </a:spcBef>
              <a:buNone/>
              <a:defRPr sz="1000">
                <a:solidFill>
                  <a:schemeClr val="tx1"/>
                </a:solidFill>
              </a:defRPr>
            </a:lvl2pPr>
            <a:lvl3pPr marL="457112" indent="0">
              <a:buNone/>
              <a:defRPr/>
            </a:lvl3pPr>
            <a:lvl4pPr marL="685669" indent="0">
              <a:buNone/>
              <a:defRPr/>
            </a:lvl4pPr>
            <a:lvl5pPr marL="914224"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138417979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9" y="1919803"/>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9" y="3214125"/>
            <a:ext cx="3690937" cy="2768499"/>
          </a:xfrm>
        </p:spPr>
        <p:txBody>
          <a:bodyPr lIns="0" tIns="0" rIns="0" bIns="0"/>
          <a:lstStyle>
            <a:lvl1pPr marL="0" indent="0">
              <a:lnSpc>
                <a:spcPts val="1800"/>
              </a:lnSpc>
              <a:spcBef>
                <a:spcPts val="900"/>
              </a:spcBef>
              <a:buNone/>
              <a:defRPr sz="1399" b="1">
                <a:solidFill>
                  <a:srgbClr val="5855AF"/>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5"/>
            <a:ext cx="3669666" cy="276849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rgbClr val="5855AF"/>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5"/>
            <a:ext cx="3694748" cy="2768499"/>
          </a:xfrm>
        </p:spPr>
        <p:txBody>
          <a:bodyPr lIns="0" tIns="0" rIns="0" bIns="0"/>
          <a:lstStyle>
            <a:lvl1pPr marL="0" indent="0">
              <a:lnSpc>
                <a:spcPts val="1800"/>
              </a:lnSpc>
              <a:spcBef>
                <a:spcPts val="900"/>
              </a:spcBef>
              <a:buNone/>
              <a:defRPr lang="en-US" sz="1399" b="1" kern="1200" spc="0" baseline="0" dirty="0">
                <a:solidFill>
                  <a:srgbClr val="5855AF"/>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pic>
        <p:nvPicPr>
          <p:cNvPr id="9" name="Picture 8">
            <a:extLst>
              <a:ext uri="{FF2B5EF4-FFF2-40B4-BE49-F238E27FC236}">
                <a16:creationId xmlns:a16="http://schemas.microsoft.com/office/drawing/2014/main" id="{8631247D-8265-46D7-AAFE-F3A07498421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74780521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9" y="2005457"/>
            <a:ext cx="5653087" cy="3945637"/>
          </a:xfrm>
        </p:spPr>
        <p:txBody>
          <a:bodyPr lIns="0" tIns="0" rIns="0" bIns="0"/>
          <a:lstStyle>
            <a:lvl1pPr marL="0" indent="0">
              <a:lnSpc>
                <a:spcPts val="1800"/>
              </a:lnSpc>
              <a:spcBef>
                <a:spcPts val="900"/>
              </a:spcBef>
              <a:buNone/>
              <a:defRPr lang="en-US" sz="1399" b="1" kern="1200" spc="0" baseline="0" dirty="0">
                <a:solidFill>
                  <a:srgbClr val="5855AF"/>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4" y="1995298"/>
            <a:ext cx="5653087" cy="3945637"/>
          </a:xfrm>
        </p:spPr>
        <p:txBody>
          <a:bodyPr lIns="0" tIns="0" rIns="0" bIns="0"/>
          <a:lstStyle>
            <a:lvl1pPr marL="0" indent="0">
              <a:lnSpc>
                <a:spcPts val="1800"/>
              </a:lnSpc>
              <a:spcBef>
                <a:spcPts val="900"/>
              </a:spcBef>
              <a:buNone/>
              <a:defRPr lang="en-US" sz="1399" b="1" kern="1200" spc="0" baseline="0" dirty="0">
                <a:solidFill>
                  <a:srgbClr val="5855AF"/>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67908719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2" name="Picture 11">
            <a:extLst>
              <a:ext uri="{FF2B5EF4-FFF2-40B4-BE49-F238E27FC236}">
                <a16:creationId xmlns:a16="http://schemas.microsoft.com/office/drawing/2014/main" id="{DB4605EA-E7B4-4928-8DAD-6BD6CBA8E5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13" name="Picture 12">
            <a:extLst>
              <a:ext uri="{FF2B5EF4-FFF2-40B4-BE49-F238E27FC236}">
                <a16:creationId xmlns:a16="http://schemas.microsoft.com/office/drawing/2014/main" id="{167EC8FA-103D-4DB3-8F4A-5553E455FA0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420647264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900"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80"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pic>
        <p:nvPicPr>
          <p:cNvPr id="15" name="Picture 14">
            <a:extLst>
              <a:ext uri="{FF2B5EF4-FFF2-40B4-BE49-F238E27FC236}">
                <a16:creationId xmlns:a16="http://schemas.microsoft.com/office/drawing/2014/main" id="{1E07CD50-DCAB-4C5F-83FA-AE84CEFF5B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17" name="Picture 16">
            <a:extLst>
              <a:ext uri="{FF2B5EF4-FFF2-40B4-BE49-F238E27FC236}">
                <a16:creationId xmlns:a16="http://schemas.microsoft.com/office/drawing/2014/main" id="{192E9145-4399-44C3-89DF-00895D849F1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87015174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6"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5" y="5026024"/>
            <a:ext cx="5537771" cy="989712"/>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9" name="Picture 8">
            <a:extLst>
              <a:ext uri="{FF2B5EF4-FFF2-40B4-BE49-F238E27FC236}">
                <a16:creationId xmlns:a16="http://schemas.microsoft.com/office/drawing/2014/main" id="{51F1B590-28F7-47AB-9CDE-206357A621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11" name="Picture 10">
            <a:extLst>
              <a:ext uri="{FF2B5EF4-FFF2-40B4-BE49-F238E27FC236}">
                <a16:creationId xmlns:a16="http://schemas.microsoft.com/office/drawing/2014/main" id="{B19E9CC7-7BBA-4F8C-8DDD-C88ECC1FD1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378356084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1365F6B-D667-4198-8014-312A15BF2C4E}"/>
              </a:ext>
            </a:extLst>
          </p:cNvPr>
          <p:cNvGrpSpPr/>
          <p:nvPr userDrawn="1"/>
        </p:nvGrpSpPr>
        <p:grpSpPr>
          <a:xfrm>
            <a:off x="0" y="-1"/>
            <a:ext cx="12434711" cy="6994525"/>
            <a:chOff x="0" y="0"/>
            <a:chExt cx="12192000" cy="6858000"/>
          </a:xfrm>
        </p:grpSpPr>
        <p:grpSp>
          <p:nvGrpSpPr>
            <p:cNvPr id="9" name="Group 8">
              <a:extLst>
                <a:ext uri="{FF2B5EF4-FFF2-40B4-BE49-F238E27FC236}">
                  <a16:creationId xmlns:a16="http://schemas.microsoft.com/office/drawing/2014/main" id="{50CE6387-4C33-4140-9575-A6982E4B5784}"/>
                </a:ext>
              </a:extLst>
            </p:cNvPr>
            <p:cNvGrpSpPr/>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D9A3E9AA-4D47-43D5-A40F-58B0901C63EE}"/>
                  </a:ext>
                </a:extLst>
              </p:cNvPr>
              <p:cNvSpPr/>
              <p:nvPr/>
            </p:nvSpPr>
            <p:spPr bwMode="auto">
              <a:xfrm>
                <a:off x="293688" y="292100"/>
                <a:ext cx="686025" cy="686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9A82CAA3-491E-4CC2-AC22-BE720DDDA3D8}"/>
                  </a:ext>
                </a:extLst>
              </p:cNvPr>
              <p:cNvPicPr>
                <a:picLocks noChangeAspect="1"/>
              </p:cNvPicPr>
              <p:nvPr/>
            </p:nvPicPr>
            <p:blipFill rotWithShape="1">
              <a:blip r:embed="rId2"/>
              <a:srcRect l="18256" t="5354" r="-9797" b="17409"/>
              <a:stretch/>
            </p:blipFill>
            <p:spPr>
              <a:xfrm>
                <a:off x="0" y="0"/>
                <a:ext cx="12192000" cy="6858000"/>
              </a:xfrm>
              <a:prstGeom prst="rect">
                <a:avLst/>
              </a:prstGeom>
            </p:spPr>
          </p:pic>
        </p:grpSp>
        <p:sp>
          <p:nvSpPr>
            <p:cNvPr id="10" name="Rectangle 9">
              <a:extLst>
                <a:ext uri="{FF2B5EF4-FFF2-40B4-BE49-F238E27FC236}">
                  <a16:creationId xmlns:a16="http://schemas.microsoft.com/office/drawing/2014/main" id="{FEB9CBA7-D96F-4240-8C75-8B26C3AF07B7}"/>
                </a:ext>
              </a:extLst>
            </p:cNvPr>
            <p:cNvSpPr/>
            <p:nvPr/>
          </p:nvSpPr>
          <p:spPr bwMode="auto">
            <a:xfrm>
              <a:off x="0" y="0"/>
              <a:ext cx="12192000" cy="6858000"/>
            </a:xfrm>
            <a:prstGeom prst="rect">
              <a:avLst/>
            </a:prstGeom>
            <a:gradFill flip="none" rotWithShape="1">
              <a:gsLst>
                <a:gs pos="0">
                  <a:srgbClr val="FFFFFF">
                    <a:alpha val="0"/>
                  </a:srgbClr>
                </a:gs>
                <a:gs pos="44000">
                  <a:srgbClr val="FFFFFF">
                    <a:alpha val="31000"/>
                  </a:srgbClr>
                </a:gs>
                <a:gs pos="72000">
                  <a:srgbClr val="FFFFFF"/>
                </a:gs>
              </a:gsLst>
              <a:lin ang="21594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3DF3E0A-03F9-4B2B-91D7-BE4AC596C201}"/>
                </a:ext>
              </a:extLst>
            </p:cNvPr>
            <p:cNvSpPr/>
            <p:nvPr/>
          </p:nvSpPr>
          <p:spPr bwMode="auto">
            <a:xfrm>
              <a:off x="0" y="0"/>
              <a:ext cx="12192000" cy="6858000"/>
            </a:xfrm>
            <a:prstGeom prst="rect">
              <a:avLst/>
            </a:prstGeom>
            <a:gradFill flip="none" rotWithShape="1">
              <a:gsLst>
                <a:gs pos="21000">
                  <a:srgbClr val="FFFFFF">
                    <a:alpha val="0"/>
                  </a:srgbClr>
                </a:gs>
                <a:gs pos="87000">
                  <a:srgbClr val="FFFFFF"/>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A8E22A4-8477-4490-B40B-DE26B7C2CE47}"/>
                </a:ext>
              </a:extLst>
            </p:cNvPr>
            <p:cNvSpPr/>
            <p:nvPr/>
          </p:nvSpPr>
          <p:spPr bwMode="auto">
            <a:xfrm>
              <a:off x="0" y="0"/>
              <a:ext cx="12192000" cy="6858000"/>
            </a:xfrm>
            <a:prstGeom prst="rect">
              <a:avLst/>
            </a:prstGeom>
            <a:gradFill flip="none" rotWithShape="1">
              <a:gsLst>
                <a:gs pos="18000">
                  <a:srgbClr val="FFFFFF">
                    <a:alpha val="0"/>
                  </a:srgbClr>
                </a:gs>
                <a:gs pos="53000">
                  <a:srgbClr val="FFFFFF"/>
                </a:gs>
              </a:gsLst>
              <a:lin ang="19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2077324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dirty="0"/>
              <a:t>Title</a:t>
            </a:r>
          </a:p>
        </p:txBody>
      </p:sp>
      <p:pic>
        <p:nvPicPr>
          <p:cNvPr id="4" name="Picture 3">
            <a:extLst>
              <a:ext uri="{FF2B5EF4-FFF2-40B4-BE49-F238E27FC236}">
                <a16:creationId xmlns:a16="http://schemas.microsoft.com/office/drawing/2014/main" id="{362091A3-09B9-4C1C-B490-C18192294C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295773635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6C9A175-CDC3-4DFC-92BC-9C337F612FEA}"/>
              </a:ext>
            </a:extLst>
          </p:cNvPr>
          <p:cNvSpPr>
            <a:spLocks noGrp="1"/>
          </p:cNvSpPr>
          <p:nvPr>
            <p:ph type="body" sz="quarter" idx="11" hasCustomPrompt="1"/>
          </p:nvPr>
        </p:nvSpPr>
        <p:spPr>
          <a:xfrm>
            <a:off x="464365" y="2853531"/>
            <a:ext cx="5318898" cy="927562"/>
          </a:xfrm>
        </p:spPr>
        <p:txBody>
          <a:bodyPr lIns="0" tIns="0" rIns="0" bIns="0"/>
          <a:lstStyle>
            <a:lvl1pPr marL="0" indent="0">
              <a:lnSpc>
                <a:spcPct val="150000"/>
              </a:lnSpc>
              <a:buNone/>
              <a:defRPr kumimoji="0" lang="en-US" sz="2000" b="0" i="0" u="none" strike="noStrike" kern="1200" cap="none" spc="-50" normalizeH="0" baseline="0" dirty="0" smtClean="0">
                <a:ln>
                  <a:noFill/>
                </a:ln>
                <a:solidFill>
                  <a:srgbClr val="D83B01"/>
                </a:solidFill>
                <a:effectLst/>
                <a:uLnTx/>
                <a:uFillTx/>
                <a:latin typeface="Segoe UI Semibold"/>
                <a:ea typeface="+mn-ea"/>
                <a:cs typeface="+mn-cs"/>
              </a:defRPr>
            </a:lvl1pPr>
            <a:lvl5pPr>
              <a:defRPr/>
            </a:lvl5pPr>
          </a:lstStyle>
          <a:p>
            <a:pPr lvl="0"/>
            <a:r>
              <a:rPr lang="en-US" dirty="0"/>
              <a:t>Section contents</a:t>
            </a:r>
          </a:p>
          <a:p>
            <a:pPr lvl="0"/>
            <a:r>
              <a:rPr lang="en-US" dirty="0"/>
              <a:t>Single-level only</a:t>
            </a:r>
          </a:p>
        </p:txBody>
      </p:sp>
      <p:sp>
        <p:nvSpPr>
          <p:cNvPr id="36" name="Title 35"/>
          <p:cNvSpPr>
            <a:spLocks noGrp="1"/>
          </p:cNvSpPr>
          <p:nvPr>
            <p:ph type="title" hasCustomPrompt="1"/>
          </p:nvPr>
        </p:nvSpPr>
        <p:spPr>
          <a:xfrm>
            <a:off x="465139" y="899478"/>
            <a:ext cx="5317353" cy="1155746"/>
          </a:xfrm>
          <a:noFill/>
        </p:spPr>
        <p:txBody>
          <a:bodyPr vert="horz" wrap="square" lIns="0" tIns="0" rIns="0" bIns="0" rtlCol="0" anchor="b" anchorCtr="0">
            <a:noAutofit/>
          </a:bodyPr>
          <a:lstStyle>
            <a:lvl1pPr>
              <a:defRPr lang="en-US" sz="2800" spc="-50" baseline="0" dirty="0">
                <a:solidFill>
                  <a:schemeClr val="bg1"/>
                </a:solidFill>
              </a:defRPr>
            </a:lvl1pPr>
          </a:lstStyle>
          <a:p>
            <a:pPr marL="0" lvl="0">
              <a:lnSpc>
                <a:spcPts val="5599"/>
              </a:lnSpc>
            </a:pPr>
            <a:r>
              <a:rPr lang="en-US" dirty="0"/>
              <a:t>Section title</a:t>
            </a:r>
          </a:p>
        </p:txBody>
      </p:sp>
      <p:sp>
        <p:nvSpPr>
          <p:cNvPr id="4" name="Picture Placeholder 3">
            <a:extLst>
              <a:ext uri="{FF2B5EF4-FFF2-40B4-BE49-F238E27FC236}">
                <a16:creationId xmlns:a16="http://schemas.microsoft.com/office/drawing/2014/main" id="{7D70EA89-09F5-4491-8E79-28175E73B1D5}"/>
              </a:ext>
            </a:extLst>
          </p:cNvPr>
          <p:cNvSpPr>
            <a:spLocks noGrp="1"/>
          </p:cNvSpPr>
          <p:nvPr>
            <p:ph type="pic" sz="quarter" idx="10"/>
          </p:nvPr>
        </p:nvSpPr>
        <p:spPr>
          <a:xfrm>
            <a:off x="6218238" y="0"/>
            <a:ext cx="6218238" cy="686861"/>
          </a:xfrm>
        </p:spPr>
        <p:txBody>
          <a:bodyPr/>
          <a:lstStyle/>
          <a:p>
            <a:r>
              <a:rPr lang="en-US"/>
              <a:t>Click icon to add picture</a:t>
            </a:r>
            <a:endParaRPr lang="en-US" dirty="0"/>
          </a:p>
        </p:txBody>
      </p:sp>
    </p:spTree>
    <p:extLst>
      <p:ext uri="{BB962C8B-B14F-4D97-AF65-F5344CB8AC3E}">
        <p14:creationId xmlns:p14="http://schemas.microsoft.com/office/powerpoint/2010/main" val="3238898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8"/>
            <a:ext cx="7604124" cy="3629025"/>
          </a:xfrm>
          <a:noFill/>
        </p:spPr>
        <p:txBody>
          <a:bodyPr vert="horz" wrap="square" lIns="0" tIns="0" rIns="0" bIns="0" rtlCol="0" anchor="t" anchorCtr="0">
            <a:noAutofit/>
          </a:bodyPr>
          <a:lstStyle>
            <a:lvl1pPr>
              <a:defRPr lang="en-US" sz="5399" spc="-150" dirty="0">
                <a:solidFill>
                  <a:schemeClr val="tx2"/>
                </a:solidFill>
              </a:defRPr>
            </a:lvl1pPr>
          </a:lstStyle>
          <a:p>
            <a:pPr marL="0" lvl="0">
              <a:lnSpc>
                <a:spcPts val="5599"/>
              </a:lnSpc>
            </a:pPr>
            <a:r>
              <a:rPr lang="en-US" dirty="0"/>
              <a:t>Section title</a:t>
            </a:r>
          </a:p>
        </p:txBody>
      </p:sp>
    </p:spTree>
    <p:extLst>
      <p:ext uri="{BB962C8B-B14F-4D97-AF65-F5344CB8AC3E}">
        <p14:creationId xmlns:p14="http://schemas.microsoft.com/office/powerpoint/2010/main" val="1700000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8"/>
            <a:ext cx="7604124" cy="3629025"/>
          </a:xfrm>
          <a:noFill/>
        </p:spPr>
        <p:txBody>
          <a:bodyPr vert="horz" wrap="square" lIns="0" tIns="0" rIns="0" bIns="0" rtlCol="0" anchor="t" anchorCtr="0">
            <a:noAutofit/>
          </a:bodyPr>
          <a:lstStyle>
            <a:lvl1pPr>
              <a:defRPr lang="en-US" sz="5399" spc="-150" dirty="0">
                <a:solidFill>
                  <a:schemeClr val="tx2"/>
                </a:solidFill>
              </a:defRPr>
            </a:lvl1pPr>
          </a:lstStyle>
          <a:p>
            <a:pPr marL="0" lvl="0">
              <a:lnSpc>
                <a:spcPts val="5599"/>
              </a:lnSpc>
            </a:pPr>
            <a:r>
              <a:rPr lang="en-US" dirty="0"/>
              <a:t>Section title</a:t>
            </a:r>
          </a:p>
        </p:txBody>
      </p:sp>
    </p:spTree>
    <p:extLst>
      <p:ext uri="{BB962C8B-B14F-4D97-AF65-F5344CB8AC3E}">
        <p14:creationId xmlns:p14="http://schemas.microsoft.com/office/powerpoint/2010/main" val="1638262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6"/>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5"/>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5"/>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5"/>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9928"/>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9928"/>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9928"/>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9928"/>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70286805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168526"/>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8" y="2168526"/>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6"/>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sz="1399" b="1">
                <a:solidFill>
                  <a:schemeClr val="accent1"/>
                </a:solidFill>
                <a:latin typeface="+mn-lt"/>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sz="1399">
                <a:solidFill>
                  <a:schemeClr val="accent1"/>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sz="1399">
                <a:solidFill>
                  <a:schemeClr val="accent1"/>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8104004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9"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2270103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1"/>
            <a:ext cx="1727200" cy="2859270"/>
          </a:xfrm>
        </p:spPr>
        <p:txBody>
          <a:bodyPr lIns="0" tIns="0" rIns="0" bIns="0"/>
          <a:lstStyle>
            <a:lvl1pPr marL="0" indent="0">
              <a:lnSpc>
                <a:spcPts val="1800"/>
              </a:lnSpc>
              <a:spcBef>
                <a:spcPts val="900"/>
              </a:spcBef>
              <a:buNone/>
              <a:defRPr sz="1399" b="1">
                <a:solidFill>
                  <a:schemeClr val="accent1"/>
                </a:solidFill>
                <a:latin typeface="+mn-lt"/>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1"/>
            <a:ext cx="1727200" cy="2859270"/>
          </a:xfrm>
        </p:spPr>
        <p:txBody>
          <a:bodyPr lIns="0" tIns="0" rIns="0" bIns="0"/>
          <a:lstStyle>
            <a:lvl1pPr marL="0" indent="0">
              <a:lnSpc>
                <a:spcPts val="1800"/>
              </a:lnSpc>
              <a:spcBef>
                <a:spcPts val="900"/>
              </a:spcBef>
              <a:buNone/>
              <a:defRPr lang="en-US" sz="1399" b="1" kern="1200" spc="0" baseline="0" dirty="0" smtClean="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94219713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74737108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2168526"/>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9" y="5773737"/>
            <a:ext cx="3690937" cy="153888"/>
          </a:xfrm>
        </p:spPr>
        <p:txBody>
          <a:bodyPr lIns="0" tIns="0" rIns="0" bIns="0"/>
          <a:lstStyle>
            <a:lvl1pPr marL="0" indent="0">
              <a:lnSpc>
                <a:spcPts val="1199"/>
              </a:lnSpc>
              <a:spcBef>
                <a:spcPts val="900"/>
              </a:spcBef>
              <a:buNone/>
              <a:defRPr sz="1000">
                <a:solidFill>
                  <a:schemeClr val="tx1"/>
                </a:solidFill>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6" y="5931090"/>
            <a:ext cx="3690937" cy="307777"/>
          </a:xfrm>
        </p:spPr>
        <p:txBody>
          <a:bodyPr lIns="0" tIns="0" rIns="0" bIns="0"/>
          <a:lstStyle>
            <a:lvl1pPr marL="0" indent="0">
              <a:lnSpc>
                <a:spcPts val="1199"/>
              </a:lnSpc>
              <a:spcBef>
                <a:spcPts val="900"/>
              </a:spcBef>
              <a:buFont typeface="Arial" panose="020B0604020202020204" pitchFamily="34" charset="0"/>
              <a:buNone/>
              <a:defRPr sz="1000" b="0" i="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7"/>
            <a:ext cx="3679822" cy="153888"/>
          </a:xfrm>
        </p:spPr>
        <p:txBody>
          <a:bodyPr lIns="0" tIns="0" rIns="0" bIns="0"/>
          <a:lstStyle>
            <a:lvl1pPr marL="0" indent="0">
              <a:lnSpc>
                <a:spcPts val="1199"/>
              </a:lnSpc>
              <a:spcBef>
                <a:spcPts val="900"/>
              </a:spcBef>
              <a:buNone/>
              <a:defRPr sz="1000">
                <a:solidFill>
                  <a:schemeClr val="tx1"/>
                </a:solidFill>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9" y="5931091"/>
            <a:ext cx="3679825" cy="313904"/>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7" y="5773737"/>
            <a:ext cx="3702056" cy="153888"/>
          </a:xfrm>
        </p:spPr>
        <p:txBody>
          <a:bodyPr lIns="0" tIns="0" rIns="0" bIns="0"/>
          <a:lstStyle>
            <a:lvl1pPr marL="0" indent="0">
              <a:lnSpc>
                <a:spcPts val="1199"/>
              </a:lnSpc>
              <a:spcBef>
                <a:spcPts val="900"/>
              </a:spcBef>
              <a:buNone/>
              <a:defRPr sz="1000">
                <a:solidFill>
                  <a:schemeClr val="tx1"/>
                </a:solidFill>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6" y="5931091"/>
            <a:ext cx="3702053" cy="313904"/>
          </a:xfrm>
        </p:spPr>
        <p:txBody>
          <a:bodyPr vert="horz" wrap="square" lIns="0" tIns="0" rIns="0" bIns="0" rtlCol="0">
            <a:spAutoFit/>
          </a:bodyPr>
          <a:lstStyle>
            <a:lvl1pPr marL="463461" indent="-463461">
              <a:tabLst/>
              <a:defRPr lang="en-US" sz="1000" b="0" i="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9" y="2168526"/>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5" y="2168526"/>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51271752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C00B2845-8278-40AF-B97B-808BB841F46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9" y="2168525"/>
            <a:ext cx="11533187" cy="686861"/>
          </a:xfrm>
        </p:spPr>
        <p:txBody>
          <a:bodyPr/>
          <a:lstStyle/>
          <a:p>
            <a:r>
              <a:rPr lang="en-US"/>
              <a:t>Click icon to add table</a:t>
            </a:r>
          </a:p>
        </p:txBody>
      </p:sp>
    </p:spTree>
    <p:extLst>
      <p:ext uri="{BB962C8B-B14F-4D97-AF65-F5344CB8AC3E}">
        <p14:creationId xmlns:p14="http://schemas.microsoft.com/office/powerpoint/2010/main" val="302519793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2288008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40" y="449265"/>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87870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091210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6803066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pic>
        <p:nvPicPr>
          <p:cNvPr id="5" name="Picture 4">
            <a:extLst>
              <a:ext uri="{FF2B5EF4-FFF2-40B4-BE49-F238E27FC236}">
                <a16:creationId xmlns:a16="http://schemas.microsoft.com/office/drawing/2014/main" id="{1C33F7B9-D9BD-458B-9EA4-4D49BFD3BB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6" name="Picture 5">
            <a:extLst>
              <a:ext uri="{FF2B5EF4-FFF2-40B4-BE49-F238E27FC236}">
                <a16:creationId xmlns:a16="http://schemas.microsoft.com/office/drawing/2014/main" id="{FF784EE4-A6C5-49EE-ACD8-1A819A2DAA3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pic>
        <p:nvPicPr>
          <p:cNvPr id="9" name="Picture 8">
            <a:extLst>
              <a:ext uri="{FF2B5EF4-FFF2-40B4-BE49-F238E27FC236}">
                <a16:creationId xmlns:a16="http://schemas.microsoft.com/office/drawing/2014/main" id="{1BA09091-5DD4-460F-9820-2198EF58EAC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070E0CD-1601-4CA5-964C-2E254EFE94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pic>
        <p:nvPicPr>
          <p:cNvPr id="15" name="Picture 14">
            <a:extLst>
              <a:ext uri="{FF2B5EF4-FFF2-40B4-BE49-F238E27FC236}">
                <a16:creationId xmlns:a16="http://schemas.microsoft.com/office/drawing/2014/main" id="{C461A9B7-2063-48BD-A9DA-4AD3108FF0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17" name="Picture 16">
            <a:extLst>
              <a:ext uri="{FF2B5EF4-FFF2-40B4-BE49-F238E27FC236}">
                <a16:creationId xmlns:a16="http://schemas.microsoft.com/office/drawing/2014/main" id="{60DF2806-AC6B-4C52-935A-F8034BE12FD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pic>
        <p:nvPicPr>
          <p:cNvPr id="3" name="Picture 2">
            <a:extLst>
              <a:ext uri="{FF2B5EF4-FFF2-40B4-BE49-F238E27FC236}">
                <a16:creationId xmlns:a16="http://schemas.microsoft.com/office/drawing/2014/main" id="{F87E64EA-B2AE-43B0-8DFC-A680393002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4" name="Picture 3">
            <a:extLst>
              <a:ext uri="{FF2B5EF4-FFF2-40B4-BE49-F238E27FC236}">
                <a16:creationId xmlns:a16="http://schemas.microsoft.com/office/drawing/2014/main" id="{ADA5E23A-06B8-4F41-B25F-662398D2B36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pic>
        <p:nvPicPr>
          <p:cNvPr id="3" name="Picture 2">
            <a:extLst>
              <a:ext uri="{FF2B5EF4-FFF2-40B4-BE49-F238E27FC236}">
                <a16:creationId xmlns:a16="http://schemas.microsoft.com/office/drawing/2014/main" id="{9B2B27BD-5630-435E-9517-740A6EA674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83" y="6639514"/>
            <a:ext cx="1733550" cy="266700"/>
          </a:xfrm>
          <a:prstGeom prst="rect">
            <a:avLst/>
          </a:prstGeom>
        </p:spPr>
      </p:pic>
      <p:pic>
        <p:nvPicPr>
          <p:cNvPr id="4" name="Picture 3">
            <a:extLst>
              <a:ext uri="{FF2B5EF4-FFF2-40B4-BE49-F238E27FC236}">
                <a16:creationId xmlns:a16="http://schemas.microsoft.com/office/drawing/2014/main" id="{22BEEC78-84B1-4A0D-B5A7-DB245AEE5F4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pic>
        <p:nvPicPr>
          <p:cNvPr id="5" name="Picture 4">
            <a:extLst>
              <a:ext uri="{FF2B5EF4-FFF2-40B4-BE49-F238E27FC236}">
                <a16:creationId xmlns:a16="http://schemas.microsoft.com/office/drawing/2014/main" id="{017F36F1-A668-4F84-96FA-268E1FE027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2214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29153138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6"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5" y="5026024"/>
            <a:ext cx="5537771" cy="989712"/>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334935930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2026964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9078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9251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86622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085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6950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03575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9241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6588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56529723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775675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6836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52322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07036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89822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97957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952975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756629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2" y="632783"/>
            <a:ext cx="11533187" cy="411162"/>
          </a:xfrm>
        </p:spPr>
        <p:txBody>
          <a:bodyPr wrap="square" lIns="0" tIns="0" rIns="0" bIns="0" anchor="ctr">
            <a:spAutoFit/>
          </a:bodyPr>
          <a:lstStyle>
            <a:lvl1pPr>
              <a:lnSpc>
                <a:spcPts val="3136"/>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24984292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6039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513150" y="2202046"/>
            <a:ext cx="5486400" cy="439465"/>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384227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909592"/>
      </p:ext>
    </p:extLst>
  </p:cSld>
  <p:clrMapOvr>
    <a:masterClrMapping/>
  </p:clrMapOvr>
  <p:transition>
    <p:fade/>
  </p:transition>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565091"/>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26153322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54094" y="1264912"/>
            <a:ext cx="11633286" cy="5112865"/>
          </a:xfrm>
        </p:spPr>
        <p:txBody>
          <a:bodyPr>
            <a:normAutofit/>
          </a:bodyPr>
          <a:lstStyle>
            <a:lvl1pPr marL="0" indent="0">
              <a:buNone/>
              <a:defRPr sz="2448"/>
            </a:lvl1pPr>
            <a:lvl2pPr marL="526104" indent="-233104">
              <a:defRPr sz="2040"/>
            </a:lvl2pPr>
            <a:lvl3pPr marL="992313" indent="-233104">
              <a:defRPr sz="1836"/>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r>
              <a:rPr lang="en-US"/>
              <a:t>SHARED UNDER NDA</a:t>
            </a:r>
          </a:p>
        </p:txBody>
      </p:sp>
      <p:sp>
        <p:nvSpPr>
          <p:cNvPr id="6" name="Slide Number Placeholder 5"/>
          <p:cNvSpPr>
            <a:spLocks noGrp="1"/>
          </p:cNvSpPr>
          <p:nvPr>
            <p:ph type="sldNum" sz="quarter" idx="12"/>
          </p:nvPr>
        </p:nvSpPr>
        <p:spPr/>
        <p:txBody>
          <a:bodyPr/>
          <a:lstStyle/>
          <a:p>
            <a:fld id="{9EE5C162-7B75-480B-869A-1E9A84CC5188}" type="slidenum">
              <a:rPr lang="en-US" smtClean="0"/>
              <a:t>‹#›</a:t>
            </a:fld>
            <a:endParaRPr lang="en-US"/>
          </a:p>
        </p:txBody>
      </p:sp>
    </p:spTree>
    <p:extLst>
      <p:ext uri="{BB962C8B-B14F-4D97-AF65-F5344CB8AC3E}">
        <p14:creationId xmlns:p14="http://schemas.microsoft.com/office/powerpoint/2010/main" val="145443085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7" y="597452"/>
            <a:ext cx="1393641" cy="298433"/>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2371060"/>
            <a:ext cx="3085017" cy="15574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r="30816" b="20558"/>
          <a:stretch/>
        </p:blipFill>
        <p:spPr bwMode="invGray">
          <a:xfrm>
            <a:off x="6916887" y="1511780"/>
            <a:ext cx="5519591" cy="5482745"/>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98346"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15–19, 2018</a:t>
            </a:r>
          </a:p>
          <a:p>
            <a:pPr algn="l"/>
            <a:r>
              <a:rPr lang="en-US" sz="204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49165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2"/>
            <a:ext cx="1393840" cy="298433"/>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40958" y="0"/>
            <a:ext cx="6995519" cy="6994525"/>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5917" y="2371060"/>
            <a:ext cx="3085018" cy="15574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98346" y="4303057"/>
            <a:ext cx="1929472" cy="640363"/>
          </a:xfrm>
          <a:prstGeom prst="rect">
            <a:avLst/>
          </a:prstGeom>
          <a:noFill/>
        </p:spPr>
        <p:txBody>
          <a:bodyPr wrap="none" lIns="0" tIns="0" rIns="0" bIns="0" rtlCol="0">
            <a:spAutoFit/>
          </a:bodyPr>
          <a:lstStyle/>
          <a:p>
            <a:pPr algn="l"/>
            <a:r>
              <a:rPr lang="en-US" sz="2040">
                <a:gradFill>
                  <a:gsLst>
                    <a:gs pos="90355">
                      <a:schemeClr val="accent2"/>
                    </a:gs>
                    <a:gs pos="68282">
                      <a:schemeClr val="accent2"/>
                    </a:gs>
                  </a:gsLst>
                  <a:lin ang="5400000" scaled="0"/>
                </a:gradFill>
              </a:rPr>
              <a:t>July 15–19, 2018</a:t>
            </a:r>
          </a:p>
          <a:p>
            <a:pPr algn="l"/>
            <a:r>
              <a:rPr lang="en-US" sz="204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1135616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4"/>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8" y="601344"/>
            <a:ext cx="3264575" cy="313932"/>
          </a:xfrm>
        </p:spPr>
        <p:txBody>
          <a:bodyPr lIns="0" tIns="0" rIns="0" bIns="0"/>
          <a:lstStyle>
            <a:lvl1pPr marL="0" indent="0" algn="r">
              <a:buNone/>
              <a:defRPr sz="2040">
                <a:latin typeface="+mn-lt"/>
              </a:defRPr>
            </a:lvl1pPr>
            <a:lvl2pPr marL="349589" indent="0">
              <a:buNone/>
              <a:defRPr sz="2040"/>
            </a:lvl2pPr>
            <a:lvl3pPr marL="582649" indent="0">
              <a:buNone/>
              <a:defRPr sz="2040"/>
            </a:lvl3pPr>
            <a:lvl4pPr marL="815708" indent="0">
              <a:buNone/>
              <a:defRPr sz="2040"/>
            </a:lvl4pPr>
            <a:lvl5pPr marL="1048767"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7" y="597452"/>
            <a:ext cx="1393641" cy="298433"/>
          </a:xfrm>
          <a:prstGeom prst="rect">
            <a:avLst/>
          </a:prstGeom>
        </p:spPr>
      </p:pic>
    </p:spTree>
    <p:extLst>
      <p:ext uri="{BB962C8B-B14F-4D97-AF65-F5344CB8AC3E}">
        <p14:creationId xmlns:p14="http://schemas.microsoft.com/office/powerpoint/2010/main" val="213192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059" indent="0">
              <a:buNone/>
              <a:defRPr/>
            </a:lvl2pPr>
            <a:lvl3pPr marL="466120" indent="0">
              <a:buNone/>
              <a:defRPr/>
            </a:lvl3pPr>
            <a:lvl4pPr marL="699179" indent="0">
              <a:buNone/>
              <a:defRPr/>
            </a:lvl4pPr>
            <a:lvl5pPr marL="93223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4321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0486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6"/>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574" indent="0">
              <a:buFont typeface="Wingdings" panose="05000000000000000000" pitchFamily="2" charset="2"/>
              <a:buNone/>
              <a:defRPr sz="2040" b="0"/>
            </a:lvl2pPr>
            <a:lvl3pPr marL="459645" indent="0">
              <a:buFont typeface="Wingdings" panose="05000000000000000000" pitchFamily="2" charset="2"/>
              <a:buNone/>
              <a:tabLst/>
              <a:defRPr sz="1632" b="0"/>
            </a:lvl3pPr>
            <a:lvl4pPr marL="665191" indent="0">
              <a:buFont typeface="Wingdings" panose="05000000000000000000" pitchFamily="2" charset="2"/>
              <a:buNone/>
              <a:defRPr sz="1428" b="0"/>
            </a:lvl4pPr>
            <a:lvl5pPr marL="870737"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50" y="1463669"/>
            <a:ext cx="5316593" cy="1682523"/>
          </a:xfrm>
        </p:spPr>
        <p:txBody>
          <a:bodyPr wrap="square">
            <a:spAutoFit/>
          </a:bodyPr>
          <a:lstStyle>
            <a:lvl1pPr marL="0" indent="0">
              <a:spcBef>
                <a:spcPts val="1246"/>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574" indent="0">
              <a:buFont typeface="Wingdings" panose="05000000000000000000" pitchFamily="2" charset="2"/>
              <a:buNone/>
              <a:defRPr sz="2040" b="0"/>
            </a:lvl2pPr>
            <a:lvl3pPr marL="459645" indent="0">
              <a:buFont typeface="Wingdings" panose="05000000000000000000" pitchFamily="2" charset="2"/>
              <a:buNone/>
              <a:tabLst/>
              <a:defRPr sz="1632" b="0"/>
            </a:lvl3pPr>
            <a:lvl4pPr marL="665191" indent="0">
              <a:buFont typeface="Wingdings" panose="05000000000000000000" pitchFamily="2" charset="2"/>
              <a:buNone/>
              <a:defRPr sz="1428" b="0"/>
            </a:lvl4pPr>
            <a:lvl5pPr marL="870737"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856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296" indent="-236296">
              <a:spcBef>
                <a:spcPts val="1246"/>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369" indent="-174795">
              <a:buFont typeface="Wingdings" panose="05000000000000000000" pitchFamily="2" charset="2"/>
              <a:buChar char=""/>
              <a:defRPr sz="2040" b="0"/>
            </a:lvl2pPr>
            <a:lvl3pPr marL="652243" indent="-192598">
              <a:buFont typeface="Wingdings" panose="05000000000000000000" pitchFamily="2" charset="2"/>
              <a:buChar char=""/>
              <a:tabLst/>
              <a:defRPr sz="1632" b="0"/>
            </a:lvl3pPr>
            <a:lvl4pPr marL="844840" indent="-179651">
              <a:buFont typeface="Wingdings" panose="05000000000000000000" pitchFamily="2" charset="2"/>
              <a:buChar char=""/>
              <a:defRPr sz="1428" b="0"/>
            </a:lvl4pPr>
            <a:lvl5pPr marL="1043913" indent="-173177">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296" indent="-236296">
              <a:spcBef>
                <a:spcPts val="1246"/>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369" indent="-174795">
              <a:buFont typeface="Wingdings" panose="05000000000000000000" pitchFamily="2" charset="2"/>
              <a:buChar char=""/>
              <a:defRPr sz="2040" b="0"/>
            </a:lvl2pPr>
            <a:lvl3pPr marL="652243" indent="-192598">
              <a:buFont typeface="Wingdings" panose="05000000000000000000" pitchFamily="2" charset="2"/>
              <a:buChar char=""/>
              <a:tabLst/>
              <a:defRPr sz="1632" b="0"/>
            </a:lvl3pPr>
            <a:lvl4pPr marL="844840" indent="-179651">
              <a:buFont typeface="Wingdings" panose="05000000000000000000" pitchFamily="2" charset="2"/>
              <a:buChar char=""/>
              <a:defRPr sz="1428" b="0"/>
            </a:lvl4pPr>
            <a:lvl5pPr marL="1043913" indent="-173177">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38171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77544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2522432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321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954687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7" y="2065978"/>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6"/>
            <a:ext cx="4245890" cy="313904"/>
          </a:xfrm>
        </p:spPr>
        <p:txBody>
          <a:bodyPr/>
          <a:lstStyle>
            <a:lvl1pPr marL="0" indent="0">
              <a:buNone/>
              <a:defRPr sz="2040">
                <a:latin typeface="+mn-lt"/>
              </a:defRPr>
            </a:lvl1pPr>
            <a:lvl2pPr marL="233059" indent="0">
              <a:buNone/>
              <a:defRPr/>
            </a:lvl2pPr>
            <a:lvl3pPr marL="466120" indent="0">
              <a:buNone/>
              <a:defRPr/>
            </a:lvl3pPr>
            <a:lvl4pPr marL="674903" indent="0">
              <a:buNone/>
              <a:defRPr/>
            </a:lvl4pPr>
            <a:lvl5pPr marL="872355"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60" y="0"/>
            <a:ext cx="6995517" cy="6994525"/>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94428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9"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60" y="0"/>
            <a:ext cx="6995517" cy="6994525"/>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26559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60" y="0"/>
            <a:ext cx="6995517" cy="6994525"/>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08297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3" y="3093607"/>
            <a:ext cx="6249329" cy="508524"/>
          </a:xfrm>
          <a:noFill/>
        </p:spPr>
        <p:txBody>
          <a:bodyPr wrap="square" lIns="0" tIns="0" rIns="0" bIns="0" anchor="b" anchorCtr="0">
            <a:spAutoFit/>
          </a:bodyPr>
          <a:lstStyle>
            <a:lvl1pPr algn="l" defTabSz="950938"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3" y="4056500"/>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30816" b="20558"/>
          <a:stretch/>
        </p:blipFill>
        <p:spPr bwMode="invGray">
          <a:xfrm>
            <a:off x="6916887" y="1511780"/>
            <a:ext cx="5519591" cy="5482745"/>
          </a:xfrm>
          <a:prstGeom prst="rect">
            <a:avLst/>
          </a:prstGeom>
        </p:spPr>
      </p:pic>
    </p:spTree>
    <p:extLst>
      <p:ext uri="{BB962C8B-B14F-4D97-AF65-F5344CB8AC3E}">
        <p14:creationId xmlns:p14="http://schemas.microsoft.com/office/powerpoint/2010/main" val="104658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3" y="3096243"/>
            <a:ext cx="6249329" cy="508524"/>
          </a:xfrm>
          <a:noFill/>
        </p:spPr>
        <p:txBody>
          <a:bodyPr lIns="0" tIns="0" rIns="0" bIns="0" anchor="t" anchorCtr="0">
            <a:spAutoFit/>
          </a:bodyPr>
          <a:lstStyle>
            <a:lvl1pPr algn="l" defTabSz="950938"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30816" b="20558"/>
          <a:stretch/>
        </p:blipFill>
        <p:spPr bwMode="invGray">
          <a:xfrm>
            <a:off x="6916887" y="1511780"/>
            <a:ext cx="5519591" cy="5482745"/>
          </a:xfrm>
          <a:prstGeom prst="rect">
            <a:avLst/>
          </a:prstGeom>
        </p:spPr>
      </p:pic>
    </p:spTree>
    <p:extLst>
      <p:ext uri="{BB962C8B-B14F-4D97-AF65-F5344CB8AC3E}">
        <p14:creationId xmlns:p14="http://schemas.microsoft.com/office/powerpoint/2010/main" val="2849100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3" y="3096243"/>
            <a:ext cx="9324701" cy="508524"/>
          </a:xfrm>
          <a:noFill/>
        </p:spPr>
        <p:txBody>
          <a:bodyPr wrap="square" lIns="0" tIns="0" rIns="0" bIns="0" anchor="t" anchorCtr="0">
            <a:spAutoFit/>
          </a:bodyPr>
          <a:lstStyle>
            <a:lvl1pPr algn="l" defTabSz="950938"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1674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0938"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8487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0575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1433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1"/>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13"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1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45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0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42636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477"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7" y="597452"/>
            <a:ext cx="1393641" cy="298433"/>
          </a:xfrm>
          <a:prstGeom prst="rect">
            <a:avLst/>
          </a:prstGeom>
        </p:spPr>
      </p:pic>
    </p:spTree>
    <p:extLst>
      <p:ext uri="{BB962C8B-B14F-4D97-AF65-F5344CB8AC3E}">
        <p14:creationId xmlns:p14="http://schemas.microsoft.com/office/powerpoint/2010/main" val="3929801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6393841"/>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990043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3"/>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2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54094" y="1264913"/>
            <a:ext cx="11633286" cy="5112865"/>
          </a:xfrm>
        </p:spPr>
        <p:txBody>
          <a:bodyPr>
            <a:normAutofit/>
          </a:bodyPr>
          <a:lstStyle>
            <a:lvl1pPr marL="0" indent="0">
              <a:buNone/>
              <a:defRPr sz="2448"/>
            </a:lvl1pPr>
            <a:lvl2pPr marL="526003" indent="-233059">
              <a:defRPr sz="2040"/>
            </a:lvl2pPr>
            <a:lvl3pPr marL="992122" indent="-233059">
              <a:defRPr sz="1836"/>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r>
              <a:rPr lang="en-US"/>
              <a:t>SHARED UNDER NDA</a:t>
            </a:r>
          </a:p>
        </p:txBody>
      </p:sp>
      <p:sp>
        <p:nvSpPr>
          <p:cNvPr id="6" name="Slide Number Placeholder 5"/>
          <p:cNvSpPr>
            <a:spLocks noGrp="1"/>
          </p:cNvSpPr>
          <p:nvPr>
            <p:ph type="sldNum" sz="quarter" idx="12"/>
          </p:nvPr>
        </p:nvSpPr>
        <p:spPr/>
        <p:txBody>
          <a:bodyPr/>
          <a:lstStyle/>
          <a:p>
            <a:fld id="{9EE5C162-7B75-480B-869A-1E9A84CC5188}" type="slidenum">
              <a:rPr lang="en-US" smtClean="0"/>
              <a:t>‹#›</a:t>
            </a:fld>
            <a:endParaRPr lang="en-US"/>
          </a:p>
        </p:txBody>
      </p:sp>
    </p:spTree>
    <p:extLst>
      <p:ext uri="{BB962C8B-B14F-4D97-AF65-F5344CB8AC3E}">
        <p14:creationId xmlns:p14="http://schemas.microsoft.com/office/powerpoint/2010/main" val="387184541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513150" y="2202048"/>
            <a:ext cx="5486400" cy="439465"/>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334264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565091"/>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2550844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38496010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20310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9727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03283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7505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330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18539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80307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991141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224777036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image" Target="../media/image1.emf"/><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image" Target="../media/image25.emf"/><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theme" Target="../theme/theme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theme" Target="../theme/theme4.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theme" Target="../theme/theme5.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image" Target="../media/image25.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theme" Target="../theme/theme6.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606" r:id="rId8"/>
    <p:sldLayoutId id="2147484552" r:id="rId9"/>
    <p:sldLayoutId id="2147484576" r:id="rId10"/>
    <p:sldLayoutId id="2147484553" r:id="rId11"/>
    <p:sldLayoutId id="2147484554" r:id="rId12"/>
    <p:sldLayoutId id="2147484555" r:id="rId13"/>
    <p:sldLayoutId id="2147484556" r:id="rId14"/>
    <p:sldLayoutId id="2147484557" r:id="rId15"/>
    <p:sldLayoutId id="2147484558" r:id="rId16"/>
    <p:sldLayoutId id="2147484559" r:id="rId17"/>
    <p:sldLayoutId id="2147484560" r:id="rId18"/>
    <p:sldLayoutId id="2147484561" r:id="rId19"/>
    <p:sldLayoutId id="2147484577" r:id="rId20"/>
    <p:sldLayoutId id="2147484562" r:id="rId21"/>
    <p:sldLayoutId id="2147484563" r:id="rId22"/>
    <p:sldLayoutId id="2147484564" r:id="rId23"/>
    <p:sldLayoutId id="2147484565" r:id="rId24"/>
    <p:sldLayoutId id="2147484566" r:id="rId25"/>
    <p:sldLayoutId id="2147484567" r:id="rId26"/>
    <p:sldLayoutId id="2147484568" r:id="rId27"/>
    <p:sldLayoutId id="2147484569" r:id="rId28"/>
    <p:sldLayoutId id="2147484570" r:id="rId29"/>
    <p:sldLayoutId id="2147484571" r:id="rId30"/>
    <p:sldLayoutId id="2147484572" r:id="rId31"/>
    <p:sldLayoutId id="2147484578" r:id="rId32"/>
    <p:sldLayoutId id="2147484579" r:id="rId33"/>
    <p:sldLayoutId id="2147484707" r:id="rId3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5586089"/>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6" r:id="rId3"/>
    <p:sldLayoutId id="2147484637" r:id="rId4"/>
    <p:sldLayoutId id="2147484638" r:id="rId5"/>
    <p:sldLayoutId id="2147484639" r:id="rId6"/>
    <p:sldLayoutId id="2147484640" r:id="rId7"/>
    <p:sldLayoutId id="2147484641" r:id="rId8"/>
    <p:sldLayoutId id="2147484642" r:id="rId9"/>
    <p:sldLayoutId id="2147484643" r:id="rId10"/>
    <p:sldLayoutId id="2147484644" r:id="rId11"/>
    <p:sldLayoutId id="2147484645" r:id="rId12"/>
    <p:sldLayoutId id="2147484646" r:id="rId13"/>
    <p:sldLayoutId id="2147484647" r:id="rId14"/>
    <p:sldLayoutId id="2147484648" r:id="rId15"/>
    <p:sldLayoutId id="2147484649" r:id="rId16"/>
    <p:sldLayoutId id="2147484650" r:id="rId17"/>
    <p:sldLayoutId id="2147484651" r:id="rId18"/>
    <p:sldLayoutId id="2147484652" r:id="rId19"/>
    <p:sldLayoutId id="2147484653" r:id="rId20"/>
    <p:sldLayoutId id="2147484654" r:id="rId21"/>
    <p:sldLayoutId id="2147484655" r:id="rId22"/>
    <p:sldLayoutId id="2147484656" r:id="rId23"/>
    <p:sldLayoutId id="2147484657" r:id="rId24"/>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3"/>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0468423"/>
      </p:ext>
    </p:extLst>
  </p:cSld>
  <p:clrMap bg1="lt1" tx1="dk1" bg2="lt2" tx2="dk2" accent1="accent1" accent2="accent2" accent3="accent3" accent4="accent4" accent5="accent5" accent6="accent6" hlink="hlink" folHlink="folHlink"/>
  <p:sldLayoutIdLst>
    <p:sldLayoutId id="2147484659" r:id="rId1"/>
    <p:sldLayoutId id="2147484660" r:id="rId2"/>
    <p:sldLayoutId id="2147484661" r:id="rId3"/>
    <p:sldLayoutId id="2147484662" r:id="rId4"/>
    <p:sldLayoutId id="2147484663" r:id="rId5"/>
    <p:sldLayoutId id="2147484664" r:id="rId6"/>
    <p:sldLayoutId id="2147484665" r:id="rId7"/>
    <p:sldLayoutId id="2147484666" r:id="rId8"/>
    <p:sldLayoutId id="2147484667" r:id="rId9"/>
    <p:sldLayoutId id="2147484668" r:id="rId10"/>
    <p:sldLayoutId id="2147484669" r:id="rId11"/>
    <p:sldLayoutId id="2147484670" r:id="rId12"/>
    <p:sldLayoutId id="2147484671" r:id="rId13"/>
    <p:sldLayoutId id="2147484672" r:id="rId14"/>
    <p:sldLayoutId id="2147484673" r:id="rId15"/>
    <p:sldLayoutId id="2147484674" r:id="rId16"/>
    <p:sldLayoutId id="2147484675" r:id="rId17"/>
    <p:sldLayoutId id="2147484676" r:id="rId18"/>
    <p:sldLayoutId id="2147484677" r:id="rId19"/>
    <p:sldLayoutId id="2147484678" r:id="rId20"/>
    <p:sldLayoutId id="2147484679" r:id="rId21"/>
    <p:sldLayoutId id="2147484680" r:id="rId22"/>
    <p:sldLayoutId id="2147484681" r:id="rId23"/>
    <p:sldLayoutId id="2147484682" r:id="rId24"/>
    <p:sldLayoutId id="2147484683" r:id="rId25"/>
    <p:sldLayoutId id="2147484684" r:id="rId26"/>
    <p:sldLayoutId id="2147484685" r:id="rId27"/>
  </p:sldLayoutIdLst>
  <p:transition>
    <p:fade/>
  </p:transition>
  <p:hf sldNum="0" hdr="0" ftr="0" dt="0"/>
  <p:txStyles>
    <p:titleStyle>
      <a:lvl1pPr algn="l" defTabSz="950938"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059" marR="0" indent="-233059" algn="l" defTabSz="9509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120" marR="0" indent="-233059" algn="l" defTabSz="9509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047" marR="0" indent="-203927" algn="l" defTabSz="9509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408" marR="0" indent="-184506" algn="l" defTabSz="9509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3913" marR="0" indent="-171558" algn="l" defTabSz="9509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079" indent="-237736" algn="l" defTabSz="95093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0550" indent="-237736" algn="l" defTabSz="95093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019" indent="-237736" algn="l" defTabSz="95093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1489" indent="-237736" algn="l" defTabSz="95093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0938" rtl="0" eaLnBrk="1" latinLnBrk="0" hangingPunct="1">
        <a:defRPr sz="1836" kern="1200">
          <a:solidFill>
            <a:schemeClr val="tx1"/>
          </a:solidFill>
          <a:latin typeface="+mn-lt"/>
          <a:ea typeface="+mn-ea"/>
          <a:cs typeface="+mn-cs"/>
        </a:defRPr>
      </a:lvl1pPr>
      <a:lvl2pPr marL="475469" algn="l" defTabSz="950938" rtl="0" eaLnBrk="1" latinLnBrk="0" hangingPunct="1">
        <a:defRPr sz="1836" kern="1200">
          <a:solidFill>
            <a:schemeClr val="tx1"/>
          </a:solidFill>
          <a:latin typeface="+mn-lt"/>
          <a:ea typeface="+mn-ea"/>
          <a:cs typeface="+mn-cs"/>
        </a:defRPr>
      </a:lvl2pPr>
      <a:lvl3pPr marL="950938" algn="l" defTabSz="950938" rtl="0" eaLnBrk="1" latinLnBrk="0" hangingPunct="1">
        <a:defRPr sz="1836" kern="1200">
          <a:solidFill>
            <a:schemeClr val="tx1"/>
          </a:solidFill>
          <a:latin typeface="+mn-lt"/>
          <a:ea typeface="+mn-ea"/>
          <a:cs typeface="+mn-cs"/>
        </a:defRPr>
      </a:lvl3pPr>
      <a:lvl4pPr marL="1426407" algn="l" defTabSz="950938" rtl="0" eaLnBrk="1" latinLnBrk="0" hangingPunct="1">
        <a:defRPr sz="1836" kern="1200">
          <a:solidFill>
            <a:schemeClr val="tx1"/>
          </a:solidFill>
          <a:latin typeface="+mn-lt"/>
          <a:ea typeface="+mn-ea"/>
          <a:cs typeface="+mn-cs"/>
        </a:defRPr>
      </a:lvl4pPr>
      <a:lvl5pPr marL="1901877" algn="l" defTabSz="950938" rtl="0" eaLnBrk="1" latinLnBrk="0" hangingPunct="1">
        <a:defRPr sz="1836" kern="1200">
          <a:solidFill>
            <a:schemeClr val="tx1"/>
          </a:solidFill>
          <a:latin typeface="+mn-lt"/>
          <a:ea typeface="+mn-ea"/>
          <a:cs typeface="+mn-cs"/>
        </a:defRPr>
      </a:lvl5pPr>
      <a:lvl6pPr marL="2377346" algn="l" defTabSz="950938" rtl="0" eaLnBrk="1" latinLnBrk="0" hangingPunct="1">
        <a:defRPr sz="1836" kern="1200">
          <a:solidFill>
            <a:schemeClr val="tx1"/>
          </a:solidFill>
          <a:latin typeface="+mn-lt"/>
          <a:ea typeface="+mn-ea"/>
          <a:cs typeface="+mn-cs"/>
        </a:defRPr>
      </a:lvl6pPr>
      <a:lvl7pPr marL="2852815" algn="l" defTabSz="950938" rtl="0" eaLnBrk="1" latinLnBrk="0" hangingPunct="1">
        <a:defRPr sz="1836" kern="1200">
          <a:solidFill>
            <a:schemeClr val="tx1"/>
          </a:solidFill>
          <a:latin typeface="+mn-lt"/>
          <a:ea typeface="+mn-ea"/>
          <a:cs typeface="+mn-cs"/>
        </a:defRPr>
      </a:lvl7pPr>
      <a:lvl8pPr marL="3328284" algn="l" defTabSz="950938" rtl="0" eaLnBrk="1" latinLnBrk="0" hangingPunct="1">
        <a:defRPr sz="1836" kern="1200">
          <a:solidFill>
            <a:schemeClr val="tx1"/>
          </a:solidFill>
          <a:latin typeface="+mn-lt"/>
          <a:ea typeface="+mn-ea"/>
          <a:cs typeface="+mn-cs"/>
        </a:defRPr>
      </a:lvl8pPr>
      <a:lvl9pPr marL="3803754" algn="l" defTabSz="950938"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7347153"/>
      </p:ext>
    </p:extLst>
  </p:cSld>
  <p:clrMap bg1="lt1" tx1="dk1" bg2="lt2" tx2="dk2" accent1="accent1" accent2="accent2" accent3="accent3" accent4="accent4" accent5="accent5" accent6="accent6" hlink="hlink" folHlink="folHlink"/>
  <p:sldLayoutIdLst>
    <p:sldLayoutId id="2147484687" r:id="rId1"/>
    <p:sldLayoutId id="2147484688" r:id="rId2"/>
    <p:sldLayoutId id="2147484689" r:id="rId3"/>
    <p:sldLayoutId id="2147484690" r:id="rId4"/>
    <p:sldLayoutId id="2147484691" r:id="rId5"/>
    <p:sldLayoutId id="2147484692" r:id="rId6"/>
    <p:sldLayoutId id="2147484693" r:id="rId7"/>
    <p:sldLayoutId id="2147484694" r:id="rId8"/>
    <p:sldLayoutId id="2147484695" r:id="rId9"/>
    <p:sldLayoutId id="2147484696" r:id="rId10"/>
    <p:sldLayoutId id="2147484697" r:id="rId11"/>
    <p:sldLayoutId id="2147484698" r:id="rId12"/>
    <p:sldLayoutId id="2147484699" r:id="rId13"/>
    <p:sldLayoutId id="2147484700" r:id="rId14"/>
    <p:sldLayoutId id="2147484701" r:id="rId15"/>
    <p:sldLayoutId id="2147484702" r:id="rId16"/>
    <p:sldLayoutId id="2147484703" r:id="rId17"/>
    <p:sldLayoutId id="2147484704" r:id="rId18"/>
    <p:sldLayoutId id="2147484705" r:id="rId19"/>
    <p:sldLayoutId id="2147484706" r:id="rId20"/>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stretch>
            <a:fillRect/>
          </a:stretch>
        </p:blipFill>
        <p:spPr>
          <a:xfrm rot="5400000">
            <a:off x="9363859" y="3071982"/>
            <a:ext cx="6995160" cy="849926"/>
          </a:xfrm>
          <a:prstGeom prst="rect">
            <a:avLst/>
          </a:prstGeom>
        </p:spPr>
      </p:pic>
    </p:spTree>
    <p:extLst>
      <p:ext uri="{BB962C8B-B14F-4D97-AF65-F5344CB8AC3E}">
        <p14:creationId xmlns:p14="http://schemas.microsoft.com/office/powerpoint/2010/main" val="3689668032"/>
      </p:ext>
    </p:extLst>
  </p:cSld>
  <p:clrMap bg1="lt1" tx1="dk1" bg2="lt2" tx2="dk2" accent1="accent1" accent2="accent2" accent3="accent3" accent4="accent4" accent5="accent5" accent6="accent6" hlink="hlink" folHlink="folHlink"/>
  <p:sldLayoutIdLst>
    <p:sldLayoutId id="2147484709" r:id="rId1"/>
    <p:sldLayoutId id="2147484710" r:id="rId2"/>
    <p:sldLayoutId id="2147484711" r:id="rId3"/>
    <p:sldLayoutId id="2147484712" r:id="rId4"/>
    <p:sldLayoutId id="2147484713" r:id="rId5"/>
    <p:sldLayoutId id="2147484714" r:id="rId6"/>
    <p:sldLayoutId id="2147484715" r:id="rId7"/>
    <p:sldLayoutId id="2147484716" r:id="rId8"/>
    <p:sldLayoutId id="2147484717" r:id="rId9"/>
    <p:sldLayoutId id="2147484718" r:id="rId10"/>
    <p:sldLayoutId id="2147484719" r:id="rId11"/>
    <p:sldLayoutId id="2147484720" r:id="rId12"/>
    <p:sldLayoutId id="2147484721" r:id="rId13"/>
    <p:sldLayoutId id="2147484722" r:id="rId14"/>
    <p:sldLayoutId id="2147484723" r:id="rId15"/>
    <p:sldLayoutId id="2147484724" r:id="rId16"/>
    <p:sldLayoutId id="2147484725" r:id="rId17"/>
    <p:sldLayoutId id="2147484726" r:id="rId18"/>
    <p:sldLayoutId id="2147484727" r:id="rId19"/>
    <p:sldLayoutId id="2147484728" r:id="rId20"/>
    <p:sldLayoutId id="2147484729" r:id="rId21"/>
    <p:sldLayoutId id="2147484730" r:id="rId22"/>
    <p:sldLayoutId id="2147484731" r:id="rId23"/>
    <p:sldLayoutId id="2147484732" r:id="rId24"/>
    <p:sldLayoutId id="2147484733" r:id="rId25"/>
  </p:sldLayoutIdLst>
  <p:transition>
    <p:fade/>
  </p:transition>
  <p:txStyles>
    <p:titleStyle>
      <a:lvl1pPr algn="l" defTabSz="932563" rtl="0" eaLnBrk="1" latinLnBrk="0" hangingPunct="1">
        <a:lnSpc>
          <a:spcPct val="90000"/>
        </a:lnSpc>
        <a:spcBef>
          <a:spcPct val="0"/>
        </a:spcBef>
        <a:buNone/>
        <a:defRPr lang="en-US" sz="4799"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xml"/><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8" Type="http://schemas.openxmlformats.org/officeDocument/2006/relationships/hyperlink" Target="https://www.facebook.com/msteamsinfo" TargetMode="External"/><Relationship Id="rId3" Type="http://schemas.openxmlformats.org/officeDocument/2006/relationships/image" Target="../media/image38.jpg"/><Relationship Id="rId7" Type="http://schemas.openxmlformats.org/officeDocument/2006/relationships/hyperlink" Target="https://www.facebook.com/spfxinfo/"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hyperlink" Target="http://www.jenkinsblogs.com/" TargetMode="External"/><Relationship Id="rId11" Type="http://schemas.openxmlformats.org/officeDocument/2006/relationships/image" Target="../media/image14.png"/><Relationship Id="rId5" Type="http://schemas.openxmlformats.org/officeDocument/2006/relationships/hyperlink" Target="https://twitter.com/jenkinsns" TargetMode="External"/><Relationship Id="rId10" Type="http://schemas.openxmlformats.org/officeDocument/2006/relationships/image" Target="../media/image39.png"/><Relationship Id="rId4" Type="http://schemas.openxmlformats.org/officeDocument/2006/relationships/hyperlink" Target="http://www.jpower4.com/" TargetMode="External"/><Relationship Id="rId9" Type="http://schemas.openxmlformats.org/officeDocument/2006/relationships/hyperlink" Target="https://github.com/jenkinsn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8.xml"/><Relationship Id="rId1" Type="http://schemas.openxmlformats.org/officeDocument/2006/relationships/slideLayout" Target="../slideLayouts/slideLayout120.xml"/></Relationships>
</file>

<file path=ppt/slides/_rels/slide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0.xml"/><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xml"/><Relationship Id="rId1" Type="http://schemas.openxmlformats.org/officeDocument/2006/relationships/slideLayout" Target="../slideLayouts/slideLayout1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127.png"/><Relationship Id="rId4" Type="http://schemas.openxmlformats.org/officeDocument/2006/relationships/image" Target="../media/image126.png"/></Relationships>
</file>

<file path=ppt/slides/_rels/slide3.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50.jpeg"/><Relationship Id="rId18" Type="http://schemas.openxmlformats.org/officeDocument/2006/relationships/image" Target="../media/image55.png"/><Relationship Id="rId3" Type="http://schemas.openxmlformats.org/officeDocument/2006/relationships/image" Target="../media/image40.jpeg"/><Relationship Id="rId7" Type="http://schemas.openxmlformats.org/officeDocument/2006/relationships/image" Target="../media/image44.tiff"/><Relationship Id="rId12" Type="http://schemas.openxmlformats.org/officeDocument/2006/relationships/image" Target="../media/image49.jpeg"/><Relationship Id="rId17" Type="http://schemas.openxmlformats.org/officeDocument/2006/relationships/image" Target="../media/image54.png"/><Relationship Id="rId2" Type="http://schemas.openxmlformats.org/officeDocument/2006/relationships/notesSlide" Target="../notesSlides/notesSlide3.xml"/><Relationship Id="rId16" Type="http://schemas.openxmlformats.org/officeDocument/2006/relationships/image" Target="../media/image53.png"/><Relationship Id="rId1" Type="http://schemas.openxmlformats.org/officeDocument/2006/relationships/slideLayout" Target="../slideLayouts/slideLayout11.xml"/><Relationship Id="rId6" Type="http://schemas.openxmlformats.org/officeDocument/2006/relationships/image" Target="../media/image43.tiff"/><Relationship Id="rId11" Type="http://schemas.openxmlformats.org/officeDocument/2006/relationships/image" Target="../media/image48.jpeg"/><Relationship Id="rId5" Type="http://schemas.openxmlformats.org/officeDocument/2006/relationships/image" Target="../media/image42.tiff"/><Relationship Id="rId15" Type="http://schemas.openxmlformats.org/officeDocument/2006/relationships/image" Target="../media/image52.jpeg"/><Relationship Id="rId10" Type="http://schemas.openxmlformats.org/officeDocument/2006/relationships/image" Target="../media/image47.jpe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jpeg"/><Relationship Id="rId14" Type="http://schemas.openxmlformats.org/officeDocument/2006/relationships/image" Target="../media/image51.png"/></Relationships>
</file>

<file path=ppt/slides/_rels/slide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129.tmp"/><Relationship Id="rId2" Type="http://schemas.openxmlformats.org/officeDocument/2006/relationships/notesSlide" Target="../notesSlides/notesSlide28.xml"/><Relationship Id="rId1" Type="http://schemas.openxmlformats.org/officeDocument/2006/relationships/slideLayout" Target="../slideLayouts/slideLayout38.xml"/><Relationship Id="rId4" Type="http://schemas.openxmlformats.org/officeDocument/2006/relationships/image" Target="../media/image130.tm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31.xml"/><Relationship Id="rId1" Type="http://schemas.openxmlformats.org/officeDocument/2006/relationships/slideLayout" Target="../slideLayouts/slideLayout22.xml"/><Relationship Id="rId5" Type="http://schemas.openxmlformats.org/officeDocument/2006/relationships/hyperlink" Target="https://aka.ms/Microsoft365DevBootcampSurvey2019" TargetMode="External"/><Relationship Id="rId4" Type="http://schemas.openxmlformats.org/officeDocument/2006/relationships/hyperlink" Target="https://dev.office.com/devprogram"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11.xml"/><Relationship Id="rId6" Type="http://schemas.openxmlformats.org/officeDocument/2006/relationships/image" Target="../media/image61.jp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jpg"/><Relationship Id="rId9" Type="http://schemas.openxmlformats.org/officeDocument/2006/relationships/image" Target="../media/image64.png"/><Relationship Id="rId14" Type="http://schemas.openxmlformats.org/officeDocument/2006/relationships/image" Target="../media/image69.png"/></Relationships>
</file>

<file path=ppt/slides/_rels/slide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1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6.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png"/><Relationship Id="rId21" Type="http://schemas.openxmlformats.org/officeDocument/2006/relationships/image" Target="../media/image97.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4.xml"/><Relationship Id="rId16" Type="http://schemas.openxmlformats.org/officeDocument/2006/relationships/image" Target="../media/image94.png"/><Relationship Id="rId20" Type="http://schemas.openxmlformats.org/officeDocument/2006/relationships/image" Target="../media/image77.png"/><Relationship Id="rId1" Type="http://schemas.openxmlformats.org/officeDocument/2006/relationships/slideLayout" Target="../slideLayouts/slideLayout11.xml"/><Relationship Id="rId6" Type="http://schemas.openxmlformats.org/officeDocument/2006/relationships/image" Target="../media/image84.png"/><Relationship Id="rId11" Type="http://schemas.openxmlformats.org/officeDocument/2006/relationships/image" Target="../media/image89.png"/><Relationship Id="rId24" Type="http://schemas.openxmlformats.org/officeDocument/2006/relationships/image" Target="../media/image100.png"/><Relationship Id="rId5" Type="http://schemas.openxmlformats.org/officeDocument/2006/relationships/image" Target="../media/image83.png"/><Relationship Id="rId15" Type="http://schemas.openxmlformats.org/officeDocument/2006/relationships/image" Target="../media/image93.png"/><Relationship Id="rId23" Type="http://schemas.openxmlformats.org/officeDocument/2006/relationships/image" Target="../media/image99.png"/><Relationship Id="rId10" Type="http://schemas.openxmlformats.org/officeDocument/2006/relationships/image" Target="../media/image88.png"/><Relationship Id="rId19" Type="http://schemas.openxmlformats.org/officeDocument/2006/relationships/image" Target="../media/image76.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 Id="rId22"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svg"/><Relationship Id="rId17" Type="http://schemas.openxmlformats.org/officeDocument/2006/relationships/image" Target="../media/image116.emf"/><Relationship Id="rId2" Type="http://schemas.openxmlformats.org/officeDocument/2006/relationships/notesSlide" Target="../notesSlides/notesSlide6.xml"/><Relationship Id="rId16" Type="http://schemas.openxmlformats.org/officeDocument/2006/relationships/image" Target="../media/image115.svg"/><Relationship Id="rId1" Type="http://schemas.openxmlformats.org/officeDocument/2006/relationships/slideLayout" Target="../slideLayouts/slideLayout89.xml"/><Relationship Id="rId6" Type="http://schemas.openxmlformats.org/officeDocument/2006/relationships/image" Target="../media/image105.sv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svg"/><Relationship Id="rId4" Type="http://schemas.openxmlformats.org/officeDocument/2006/relationships/image" Target="../media/image103.svg"/><Relationship Id="rId9" Type="http://schemas.openxmlformats.org/officeDocument/2006/relationships/image" Target="../media/image108.png"/><Relationship Id="rId14" Type="http://schemas.openxmlformats.org/officeDocument/2006/relationships/image" Target="../media/image113.svg"/></Relationships>
</file>

<file path=ppt/slides/_rels/slide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xml"/><Relationship Id="rId1" Type="http://schemas.openxmlformats.org/officeDocument/2006/relationships/slideLayout" Target="../slideLayouts/slideLayout108.xml"/><Relationship Id="rId6" Type="http://schemas.openxmlformats.org/officeDocument/2006/relationships/image" Target="../media/image119.svg"/><Relationship Id="rId5" Type="http://schemas.openxmlformats.org/officeDocument/2006/relationships/image" Target="../media/image118.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2" y="3367052"/>
            <a:ext cx="7661875" cy="2050021"/>
          </a:xfrm>
        </p:spPr>
        <p:txBody>
          <a:bodyPr/>
          <a:lstStyle/>
          <a:p>
            <a:pPr algn="just"/>
            <a:r>
              <a:rPr lang="en-US" sz="4800" dirty="0"/>
              <a:t>Bots, Adaptive Cards, Task Module, Message Extensions in Microsoft Teams</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2" y="5534032"/>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CA7E7-9588-429E-88B1-DDC98DE682EF}"/>
              </a:ext>
            </a:extLst>
          </p:cNvPr>
          <p:cNvSpPr>
            <a:spLocks noGrp="1"/>
          </p:cNvSpPr>
          <p:nvPr>
            <p:ph type="title"/>
          </p:nvPr>
        </p:nvSpPr>
        <p:spPr/>
        <p:txBody>
          <a:bodyPr/>
          <a:lstStyle/>
          <a:p>
            <a:r>
              <a:rPr lang="en-US"/>
              <a:t>Teams apps in various contexts</a:t>
            </a:r>
          </a:p>
        </p:txBody>
      </p:sp>
      <p:grpSp>
        <p:nvGrpSpPr>
          <p:cNvPr id="14" name="Group 13">
            <a:extLst>
              <a:ext uri="{FF2B5EF4-FFF2-40B4-BE49-F238E27FC236}">
                <a16:creationId xmlns:a16="http://schemas.microsoft.com/office/drawing/2014/main" id="{3D684E86-8CC6-4DE1-BA50-52025FA7E7E4}"/>
              </a:ext>
            </a:extLst>
          </p:cNvPr>
          <p:cNvGrpSpPr/>
          <p:nvPr/>
        </p:nvGrpSpPr>
        <p:grpSpPr>
          <a:xfrm>
            <a:off x="600855" y="3216378"/>
            <a:ext cx="8464277" cy="1005145"/>
            <a:chOff x="355654" y="2647484"/>
            <a:chExt cx="8299064" cy="985526"/>
          </a:xfrm>
        </p:grpSpPr>
        <p:sp>
          <p:nvSpPr>
            <p:cNvPr id="6" name="speech_5" title="Icon of two overlapping chat bubbles">
              <a:extLst>
                <a:ext uri="{FF2B5EF4-FFF2-40B4-BE49-F238E27FC236}">
                  <a16:creationId xmlns:a16="http://schemas.microsoft.com/office/drawing/2014/main" id="{C56E3ADA-F2D0-4D3B-827E-391CB76BD360}"/>
                </a:ext>
              </a:extLst>
            </p:cNvPr>
            <p:cNvSpPr>
              <a:spLocks noChangeAspect="1" noEditPoints="1"/>
            </p:cNvSpPr>
            <p:nvPr/>
          </p:nvSpPr>
          <p:spPr bwMode="auto">
            <a:xfrm>
              <a:off x="355654" y="2754745"/>
              <a:ext cx="877103" cy="68580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gradFill>
                  <a:gsLst>
                    <a:gs pos="0">
                      <a:srgbClr val="505050"/>
                    </a:gs>
                    <a:gs pos="100000">
                      <a:srgbClr val="505050"/>
                    </a:gs>
                  </a:gsLst>
                </a:gradFill>
                <a:latin typeface="Segoe UI"/>
              </a:endParaRPr>
            </a:p>
          </p:txBody>
        </p:sp>
        <p:sp>
          <p:nvSpPr>
            <p:cNvPr id="7" name="Rectangle 6">
              <a:extLst>
                <a:ext uri="{FF2B5EF4-FFF2-40B4-BE49-F238E27FC236}">
                  <a16:creationId xmlns:a16="http://schemas.microsoft.com/office/drawing/2014/main" id="{ACE5D55A-09AB-4867-902E-3A0EDFCA6A81}"/>
                </a:ext>
              </a:extLst>
            </p:cNvPr>
            <p:cNvSpPr/>
            <p:nvPr/>
          </p:nvSpPr>
          <p:spPr>
            <a:xfrm>
              <a:off x="1283370" y="2647484"/>
              <a:ext cx="7371348" cy="985526"/>
            </a:xfrm>
            <a:prstGeom prst="rect">
              <a:avLst/>
            </a:prstGeom>
          </p:spPr>
          <p:txBody>
            <a:bodyPr wrap="square">
              <a:spAutoFit/>
            </a:bodyPr>
            <a:lstStyle/>
            <a:p>
              <a:pPr defTabSz="932563">
                <a:spcAft>
                  <a:spcPts val="612"/>
                </a:spcAft>
                <a:defRPr/>
              </a:pPr>
              <a:r>
                <a:rPr lang="en-US" sz="2040" dirty="0">
                  <a:solidFill>
                    <a:srgbClr val="0078D4"/>
                  </a:solidFill>
                  <a:latin typeface="Segoe UI"/>
                </a:rPr>
                <a:t>Chat</a:t>
              </a:r>
            </a:p>
            <a:p>
              <a:pPr defTabSz="932563">
                <a:defRPr/>
              </a:pPr>
              <a:r>
                <a:rPr lang="en-US" sz="1632" dirty="0">
                  <a:solidFill>
                    <a:srgbClr val="1A1A1A"/>
                  </a:solidFill>
                  <a:latin typeface="Segoe UI"/>
                </a:rPr>
                <a:t>Lightweight collaboration in 1:1 or group setting without complex permissions</a:t>
              </a:r>
            </a:p>
            <a:p>
              <a:pPr defTabSz="932563">
                <a:defRPr/>
              </a:pPr>
              <a:r>
                <a:rPr lang="en-US" sz="1632" dirty="0">
                  <a:solidFill>
                    <a:srgbClr val="1A1A1A"/>
                  </a:solidFill>
                  <a:latin typeface="Segoe UI"/>
                </a:rPr>
                <a:t>Example: 1:1 topics between manager and direct report</a:t>
              </a:r>
            </a:p>
          </p:txBody>
        </p:sp>
      </p:grpSp>
      <p:grpSp>
        <p:nvGrpSpPr>
          <p:cNvPr id="15" name="Group 14">
            <a:extLst>
              <a:ext uri="{FF2B5EF4-FFF2-40B4-BE49-F238E27FC236}">
                <a16:creationId xmlns:a16="http://schemas.microsoft.com/office/drawing/2014/main" id="{4DC1690D-4A0D-4FAB-879E-6DF7C9864DE2}"/>
              </a:ext>
            </a:extLst>
          </p:cNvPr>
          <p:cNvGrpSpPr/>
          <p:nvPr/>
        </p:nvGrpSpPr>
        <p:grpSpPr>
          <a:xfrm>
            <a:off x="687267" y="1688052"/>
            <a:ext cx="8377864" cy="1005145"/>
            <a:chOff x="440379" y="1478641"/>
            <a:chExt cx="8214338" cy="985526"/>
          </a:xfrm>
        </p:grpSpPr>
        <p:sp>
          <p:nvSpPr>
            <p:cNvPr id="5" name="Rectangle 4">
              <a:extLst>
                <a:ext uri="{FF2B5EF4-FFF2-40B4-BE49-F238E27FC236}">
                  <a16:creationId xmlns:a16="http://schemas.microsoft.com/office/drawing/2014/main" id="{5B71F83D-E70E-4604-8A04-020F12974D92}"/>
                </a:ext>
              </a:extLst>
            </p:cNvPr>
            <p:cNvSpPr/>
            <p:nvPr/>
          </p:nvSpPr>
          <p:spPr>
            <a:xfrm>
              <a:off x="1283369" y="1478641"/>
              <a:ext cx="7371348" cy="985526"/>
            </a:xfrm>
            <a:prstGeom prst="rect">
              <a:avLst/>
            </a:prstGeom>
          </p:spPr>
          <p:txBody>
            <a:bodyPr wrap="square">
              <a:spAutoFit/>
            </a:bodyPr>
            <a:lstStyle/>
            <a:p>
              <a:pPr defTabSz="932563">
                <a:spcAft>
                  <a:spcPts val="612"/>
                </a:spcAft>
                <a:defRPr/>
              </a:pPr>
              <a:r>
                <a:rPr lang="en-US" sz="2040" dirty="0">
                  <a:solidFill>
                    <a:srgbClr val="0078D4"/>
                  </a:solidFill>
                  <a:latin typeface="Segoe UI"/>
                </a:rPr>
                <a:t>Team and channel</a:t>
              </a:r>
            </a:p>
            <a:p>
              <a:pPr defTabSz="932563">
                <a:defRPr/>
              </a:pPr>
              <a:r>
                <a:rPr lang="en-US" sz="1632" dirty="0">
                  <a:solidFill>
                    <a:srgbClr val="1A1A1A"/>
                  </a:solidFill>
                  <a:latin typeface="Segoe UI"/>
                </a:rPr>
                <a:t>Enable public collaboration and workflows with all team members</a:t>
              </a:r>
            </a:p>
            <a:p>
              <a:pPr defTabSz="932563">
                <a:defRPr/>
              </a:pPr>
              <a:r>
                <a:rPr lang="en-US" sz="1632" dirty="0">
                  <a:solidFill>
                    <a:srgbClr val="1A1A1A"/>
                  </a:solidFill>
                  <a:latin typeface="Segoe UI"/>
                </a:rPr>
                <a:t>Example: share, discuss, and get notified about new service incidents</a:t>
              </a:r>
            </a:p>
          </p:txBody>
        </p:sp>
        <p:sp>
          <p:nvSpPr>
            <p:cNvPr id="11" name="Modern_workplace" title="Icon of three people connected by a dotted line">
              <a:extLst>
                <a:ext uri="{FF2B5EF4-FFF2-40B4-BE49-F238E27FC236}">
                  <a16:creationId xmlns:a16="http://schemas.microsoft.com/office/drawing/2014/main" id="{37A600BF-B838-411B-A835-7E810810F167}"/>
                </a:ext>
              </a:extLst>
            </p:cNvPr>
            <p:cNvSpPr>
              <a:spLocks noChangeAspect="1" noEditPoints="1"/>
            </p:cNvSpPr>
            <p:nvPr/>
          </p:nvSpPr>
          <p:spPr bwMode="auto">
            <a:xfrm>
              <a:off x="440379" y="1583926"/>
              <a:ext cx="707652" cy="685800"/>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gradFill>
                  <a:gsLst>
                    <a:gs pos="0">
                      <a:srgbClr val="505050"/>
                    </a:gs>
                    <a:gs pos="100000">
                      <a:srgbClr val="505050"/>
                    </a:gs>
                  </a:gsLst>
                </a:gradFill>
                <a:latin typeface="Segoe UI"/>
              </a:endParaRPr>
            </a:p>
          </p:txBody>
        </p:sp>
      </p:grpSp>
      <p:grpSp>
        <p:nvGrpSpPr>
          <p:cNvPr id="13" name="Group 12">
            <a:extLst>
              <a:ext uri="{FF2B5EF4-FFF2-40B4-BE49-F238E27FC236}">
                <a16:creationId xmlns:a16="http://schemas.microsoft.com/office/drawing/2014/main" id="{6D233CAA-D48C-4DE6-BD71-DBDA387301A4}"/>
              </a:ext>
            </a:extLst>
          </p:cNvPr>
          <p:cNvGrpSpPr/>
          <p:nvPr/>
        </p:nvGrpSpPr>
        <p:grpSpPr>
          <a:xfrm>
            <a:off x="687267" y="4744703"/>
            <a:ext cx="8377864" cy="1005145"/>
            <a:chOff x="459249" y="3998491"/>
            <a:chExt cx="8214338" cy="985526"/>
          </a:xfrm>
        </p:grpSpPr>
        <p:sp>
          <p:nvSpPr>
            <p:cNvPr id="10" name="Rectangle 9">
              <a:extLst>
                <a:ext uri="{FF2B5EF4-FFF2-40B4-BE49-F238E27FC236}">
                  <a16:creationId xmlns:a16="http://schemas.microsoft.com/office/drawing/2014/main" id="{31717F61-803E-46E3-AB9A-2D840C2034DD}"/>
                </a:ext>
              </a:extLst>
            </p:cNvPr>
            <p:cNvSpPr/>
            <p:nvPr/>
          </p:nvSpPr>
          <p:spPr>
            <a:xfrm>
              <a:off x="1283369" y="3998491"/>
              <a:ext cx="7390218" cy="985526"/>
            </a:xfrm>
            <a:prstGeom prst="rect">
              <a:avLst/>
            </a:prstGeom>
          </p:spPr>
          <p:txBody>
            <a:bodyPr wrap="square">
              <a:spAutoFit/>
            </a:bodyPr>
            <a:lstStyle/>
            <a:p>
              <a:pPr defTabSz="932563">
                <a:spcAft>
                  <a:spcPts val="612"/>
                </a:spcAft>
                <a:defRPr/>
              </a:pPr>
              <a:r>
                <a:rPr lang="en-US" sz="2040" dirty="0">
                  <a:solidFill>
                    <a:srgbClr val="0078D4"/>
                  </a:solidFill>
                  <a:latin typeface="Segoe UI"/>
                </a:rPr>
                <a:t>Personal</a:t>
              </a:r>
              <a:endParaRPr lang="en-US" dirty="0">
                <a:solidFill>
                  <a:srgbClr val="0078D4"/>
                </a:solidFill>
                <a:latin typeface="Segoe UI"/>
              </a:endParaRPr>
            </a:p>
            <a:p>
              <a:pPr defTabSz="932563">
                <a:defRPr/>
              </a:pPr>
              <a:r>
                <a:rPr lang="en-US" sz="1632" dirty="0">
                  <a:solidFill>
                    <a:srgbClr val="1A1A1A"/>
                  </a:solidFill>
                  <a:latin typeface="Segoe UI"/>
                </a:rPr>
                <a:t>User-centric view, showing aggregate content along with private bot chat</a:t>
              </a:r>
            </a:p>
            <a:p>
              <a:pPr defTabSz="932563">
                <a:defRPr/>
              </a:pPr>
              <a:r>
                <a:rPr lang="en-US" sz="1632" dirty="0">
                  <a:solidFill>
                    <a:srgbClr val="1A1A1A"/>
                  </a:solidFill>
                  <a:latin typeface="Segoe UI"/>
                </a:rPr>
                <a:t>Example: list of all tasks assigned to me</a:t>
              </a:r>
            </a:p>
          </p:txBody>
        </p:sp>
        <p:sp>
          <p:nvSpPr>
            <p:cNvPr id="12" name="people_4" title="Icon of a person">
              <a:extLst>
                <a:ext uri="{FF2B5EF4-FFF2-40B4-BE49-F238E27FC236}">
                  <a16:creationId xmlns:a16="http://schemas.microsoft.com/office/drawing/2014/main" id="{85B50ACD-C6E1-47E9-AC7C-0F9739D67CB3}"/>
                </a:ext>
              </a:extLst>
            </p:cNvPr>
            <p:cNvSpPr>
              <a:spLocks noChangeAspect="1" noEditPoints="1"/>
            </p:cNvSpPr>
            <p:nvPr/>
          </p:nvSpPr>
          <p:spPr bwMode="auto">
            <a:xfrm>
              <a:off x="459249" y="4108445"/>
              <a:ext cx="613427" cy="6858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grpSp>
      <p:sp>
        <p:nvSpPr>
          <p:cNvPr id="16" name="Rectangle 15">
            <a:extLst>
              <a:ext uri="{FF2B5EF4-FFF2-40B4-BE49-F238E27FC236}">
                <a16:creationId xmlns:a16="http://schemas.microsoft.com/office/drawing/2014/main" id="{36E51190-7681-409B-9F0F-E058234596C3}"/>
              </a:ext>
            </a:extLst>
          </p:cNvPr>
          <p:cNvSpPr/>
          <p:nvPr/>
        </p:nvSpPr>
        <p:spPr bwMode="auto">
          <a:xfrm>
            <a:off x="9065131" y="-1"/>
            <a:ext cx="3370461" cy="69945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8" name="TextBox 17">
            <a:extLst>
              <a:ext uri="{FF2B5EF4-FFF2-40B4-BE49-F238E27FC236}">
                <a16:creationId xmlns:a16="http://schemas.microsoft.com/office/drawing/2014/main" id="{71A48AB4-9FBF-4A93-8979-C948E2F183DE}"/>
              </a:ext>
            </a:extLst>
          </p:cNvPr>
          <p:cNvSpPr txBox="1"/>
          <p:nvPr/>
        </p:nvSpPr>
        <p:spPr>
          <a:xfrm>
            <a:off x="9449625" y="2932235"/>
            <a:ext cx="2601473" cy="1130053"/>
          </a:xfrm>
          <a:prstGeom prst="rect">
            <a:avLst/>
          </a:prstGeom>
          <a:noFill/>
        </p:spPr>
        <p:txBody>
          <a:bodyPr wrap="square" lIns="0" tIns="0" rIns="0" bIns="0" rtlCol="0">
            <a:spAutoFit/>
          </a:bodyPr>
          <a:lstStyle/>
          <a:p>
            <a:pPr defTabSz="932563">
              <a:defRPr/>
            </a:pPr>
            <a:r>
              <a:rPr lang="en-US" sz="1836">
                <a:solidFill>
                  <a:srgbClr val="FFFFFF"/>
                </a:solidFill>
                <a:latin typeface="Segoe UI"/>
              </a:rPr>
              <a:t>Custom-tailor your app’s functionality depending on which of these contexts you will support</a:t>
            </a:r>
          </a:p>
        </p:txBody>
      </p:sp>
    </p:spTree>
    <p:extLst>
      <p:ext uri="{BB962C8B-B14F-4D97-AF65-F5344CB8AC3E}">
        <p14:creationId xmlns:p14="http://schemas.microsoft.com/office/powerpoint/2010/main" val="28265658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4">
            <a:extLst>
              <a:ext uri="{FF2B5EF4-FFF2-40B4-BE49-F238E27FC236}">
                <a16:creationId xmlns:a16="http://schemas.microsoft.com/office/drawing/2014/main" id="{9395B8DB-F84E-4918-911D-9D8494A07446}"/>
              </a:ext>
            </a:extLst>
          </p:cNvPr>
          <p:cNvSpPr txBox="1">
            <a:spLocks/>
          </p:cNvSpPr>
          <p:nvPr/>
        </p:nvSpPr>
        <p:spPr>
          <a:xfrm>
            <a:off x="4112395" y="2811470"/>
            <a:ext cx="7466333" cy="858416"/>
          </a:xfrm>
          <a:prstGeom prst="rect">
            <a:avLst/>
          </a:prstGeom>
        </p:spPr>
        <p:txBody>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Bots in Microsoft Teams</a:t>
            </a:r>
            <a:endParaRPr kumimoji="0" lang="es-ES" sz="4800" b="0" i="0" u="none" strike="noStrike" kern="1200" cap="none" spc="-150" normalizeH="0" baseline="0" noProof="0" dirty="0">
              <a:ln w="3175">
                <a:noFill/>
              </a:ln>
              <a:gradFill>
                <a:gsLst>
                  <a:gs pos="1250">
                    <a:srgbClr val="2F2F2F"/>
                  </a:gs>
                  <a:gs pos="100000">
                    <a:srgbClr val="2F2F2F"/>
                  </a:gs>
                </a:gsLst>
                <a:lin ang="5400000" scaled="0"/>
              </a:gradFill>
              <a:effectLst/>
              <a:uLnTx/>
              <a:uFillTx/>
              <a:latin typeface="Segoe UI Semibold"/>
              <a:ea typeface="+mn-ea"/>
              <a:cs typeface="Segoe UI" pitchFamily="34" charset="0"/>
            </a:endParaRPr>
          </a:p>
        </p:txBody>
      </p:sp>
      <p:sp>
        <p:nvSpPr>
          <p:cNvPr id="3" name="Text Placeholder 8">
            <a:extLst>
              <a:ext uri="{FF2B5EF4-FFF2-40B4-BE49-F238E27FC236}">
                <a16:creationId xmlns:a16="http://schemas.microsoft.com/office/drawing/2014/main" id="{EE793703-3BFD-4F06-A549-81404291F39E}"/>
              </a:ext>
            </a:extLst>
          </p:cNvPr>
          <p:cNvSpPr>
            <a:spLocks noGrp="1"/>
          </p:cNvSpPr>
          <p:nvPr/>
        </p:nvSpPr>
        <p:spPr>
          <a:xfrm>
            <a:off x="4143823" y="3497262"/>
            <a:ext cx="5213350" cy="193675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Conversations</a:t>
            </a:r>
          </a:p>
          <a:p>
            <a:pPr marL="0" indent="0">
              <a:buNone/>
            </a:pPr>
            <a:r>
              <a:rPr lang="en-US" dirty="0"/>
              <a:t>Notification-Only Bots</a:t>
            </a:r>
          </a:p>
          <a:p>
            <a:pPr marL="0" indent="0">
              <a:buNone/>
            </a:pPr>
            <a:r>
              <a:rPr lang="en-US" dirty="0"/>
              <a:t>Sending and Receiving Files</a:t>
            </a:r>
          </a:p>
        </p:txBody>
      </p:sp>
    </p:spTree>
    <p:extLst>
      <p:ext uri="{BB962C8B-B14F-4D97-AF65-F5344CB8AC3E}">
        <p14:creationId xmlns:p14="http://schemas.microsoft.com/office/powerpoint/2010/main" val="3224897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Conversations</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65955" y="1920029"/>
            <a:ext cx="10651624" cy="615466"/>
          </a:xfrm>
        </p:spPr>
        <p:txBody>
          <a:bodyPr/>
          <a:lstStyle/>
          <a:p>
            <a:r>
              <a:rPr lang="en-US" dirty="0"/>
              <a:t>Series of messages sent between your bot and one or more users. Conversations are in one of the following scopes:</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65953" y="3054513"/>
            <a:ext cx="3479646" cy="1158959"/>
          </a:xfrm>
        </p:spPr>
        <p:txBody>
          <a:bodyPr/>
          <a:lstStyle/>
          <a:p>
            <a:r>
              <a:rPr lang="en-US" sz="2000" b="0" dirty="0">
                <a:latin typeface="+mj-lt"/>
              </a:rPr>
              <a:t>Teams</a:t>
            </a:r>
          </a:p>
          <a:p>
            <a:pPr marL="0" lvl="1" indent="0">
              <a:spcBef>
                <a:spcPts val="900"/>
              </a:spcBef>
              <a:buNone/>
            </a:pPr>
            <a:r>
              <a:rPr lang="en-US" sz="1599" dirty="0"/>
              <a:t>Also called channel conversations, visible to all members of the channel.</a:t>
            </a:r>
          </a:p>
          <a:p>
            <a:endParaRPr lang="en-US" dirty="0">
              <a:latin typeface="+mj-lt"/>
            </a:endParaRPr>
          </a:p>
        </p:txBody>
      </p:sp>
      <p:sp>
        <p:nvSpPr>
          <p:cNvPr id="9" name="Text Placeholder 8">
            <a:extLst>
              <a:ext uri="{FF2B5EF4-FFF2-40B4-BE49-F238E27FC236}">
                <a16:creationId xmlns:a16="http://schemas.microsoft.com/office/drawing/2014/main" id="{E35D727A-44B7-4FF2-A52E-4B01765E81CE}"/>
              </a:ext>
            </a:extLst>
          </p:cNvPr>
          <p:cNvSpPr>
            <a:spLocks noGrp="1"/>
          </p:cNvSpPr>
          <p:nvPr>
            <p:ph type="body" sz="quarter" idx="12"/>
          </p:nvPr>
        </p:nvSpPr>
        <p:spPr>
          <a:xfrm>
            <a:off x="4458745" y="3064093"/>
            <a:ext cx="3479647" cy="823996"/>
          </a:xfrm>
        </p:spPr>
        <p:txBody>
          <a:bodyPr/>
          <a:lstStyle/>
          <a:p>
            <a:r>
              <a:rPr lang="en-US" sz="2000" b="0" dirty="0">
                <a:latin typeface="+mj-lt"/>
              </a:rPr>
              <a:t>Personal</a:t>
            </a:r>
          </a:p>
          <a:p>
            <a:pPr marL="0" lvl="1" indent="0">
              <a:spcBef>
                <a:spcPts val="900"/>
              </a:spcBef>
              <a:buNone/>
            </a:pPr>
            <a:r>
              <a:rPr lang="en-US" sz="1599" dirty="0"/>
              <a:t>Conversations between bots and a single user.</a:t>
            </a:r>
            <a:endParaRPr lang="en-US" dirty="0"/>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8161178" y="3054513"/>
            <a:ext cx="3483370" cy="807913"/>
          </a:xfrm>
        </p:spPr>
        <p:txBody>
          <a:bodyPr/>
          <a:lstStyle/>
          <a:p>
            <a:r>
              <a:rPr lang="en-US" sz="2000" b="0" dirty="0">
                <a:latin typeface="+mj-lt"/>
              </a:rPr>
              <a:t>Group chat</a:t>
            </a:r>
          </a:p>
          <a:p>
            <a:pPr marL="0" lvl="1" indent="0">
              <a:spcBef>
                <a:spcPts val="900"/>
              </a:spcBef>
              <a:buNone/>
            </a:pPr>
            <a:r>
              <a:rPr lang="en-US" sz="1599" dirty="0"/>
              <a:t>Chat between a bot and two or more users. </a:t>
            </a:r>
          </a:p>
        </p:txBody>
      </p:sp>
    </p:spTree>
    <p:extLst>
      <p:ext uri="{BB962C8B-B14F-4D97-AF65-F5344CB8AC3E}">
        <p14:creationId xmlns:p14="http://schemas.microsoft.com/office/powerpoint/2010/main" val="3216294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6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84-83F6-406A-BD8C-95A911EA9445}"/>
              </a:ext>
            </a:extLst>
          </p:cNvPr>
          <p:cNvSpPr>
            <a:spLocks noGrp="1"/>
          </p:cNvSpPr>
          <p:nvPr>
            <p:ph type="title"/>
          </p:nvPr>
        </p:nvSpPr>
        <p:spPr/>
        <p:txBody>
          <a:bodyPr/>
          <a:lstStyle/>
          <a:p>
            <a:r>
              <a:rPr lang="en-US" dirty="0"/>
              <a:t>Bot Events in Microsoft Teams</a:t>
            </a:r>
          </a:p>
        </p:txBody>
      </p:sp>
      <p:sp>
        <p:nvSpPr>
          <p:cNvPr id="20" name="Text Placeholder 19">
            <a:extLst>
              <a:ext uri="{FF2B5EF4-FFF2-40B4-BE49-F238E27FC236}">
                <a16:creationId xmlns:a16="http://schemas.microsoft.com/office/drawing/2014/main" id="{2D307623-3C62-4E97-8DCA-B640723F61F4}"/>
              </a:ext>
            </a:extLst>
          </p:cNvPr>
          <p:cNvSpPr>
            <a:spLocks noGrp="1"/>
          </p:cNvSpPr>
          <p:nvPr>
            <p:ph type="body" sz="quarter" idx="10"/>
          </p:nvPr>
        </p:nvSpPr>
        <p:spPr>
          <a:xfrm>
            <a:off x="465955" y="1920029"/>
            <a:ext cx="11531551" cy="615466"/>
          </a:xfrm>
        </p:spPr>
        <p:txBody>
          <a:bodyPr/>
          <a:lstStyle/>
          <a:p>
            <a:r>
              <a:rPr lang="en-US" dirty="0"/>
              <a:t>Activity objects are used to pass information back and forth between bot and channel (or user). Activities can represent Events, denoted by </a:t>
            </a:r>
            <a:r>
              <a:rPr lang="en-US" dirty="0" err="1"/>
              <a:t>ActivityType</a:t>
            </a:r>
            <a:r>
              <a:rPr lang="en-US" dirty="0"/>
              <a:t> == ‘</a:t>
            </a:r>
            <a:r>
              <a:rPr lang="en-US" dirty="0" err="1"/>
              <a:t>conversationUpdate</a:t>
            </a:r>
            <a:r>
              <a:rPr lang="en-US" dirty="0"/>
              <a:t>’</a:t>
            </a:r>
          </a:p>
        </p:txBody>
      </p:sp>
      <p:sp>
        <p:nvSpPr>
          <p:cNvPr id="7" name="Text Placeholder 20">
            <a:extLst>
              <a:ext uri="{FF2B5EF4-FFF2-40B4-BE49-F238E27FC236}">
                <a16:creationId xmlns:a16="http://schemas.microsoft.com/office/drawing/2014/main" id="{F9E6E8C0-4F78-400F-B5DC-6857683CCCA1}"/>
              </a:ext>
            </a:extLst>
          </p:cNvPr>
          <p:cNvSpPr txBox="1">
            <a:spLocks/>
          </p:cNvSpPr>
          <p:nvPr/>
        </p:nvSpPr>
        <p:spPr>
          <a:xfrm>
            <a:off x="465954" y="3099040"/>
            <a:ext cx="2742810" cy="1865241"/>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b="1" kern="1200" spc="0" baseline="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US" sz="1800" dirty="0">
                <a:solidFill>
                  <a:srgbClr val="D83B01"/>
                </a:solidFill>
                <a:latin typeface="Segoe UI Semibold"/>
              </a:rPr>
              <a:t>Team Member Events</a:t>
            </a:r>
          </a:p>
          <a:p>
            <a:pPr marL="0" lvl="1" indent="0" defTabSz="932563">
              <a:spcBef>
                <a:spcPts val="900"/>
              </a:spcBef>
              <a:buNone/>
            </a:pPr>
            <a:r>
              <a:rPr lang="en-US" sz="1399" dirty="0" err="1">
                <a:solidFill>
                  <a:srgbClr val="2F2F2F"/>
                </a:solidFill>
                <a:latin typeface="Consolas" panose="020B0609020204030204" pitchFamily="49" charset="0"/>
              </a:rPr>
              <a:t>teamMemberAdded</a:t>
            </a:r>
            <a:endParaRPr lang="en-US" sz="1399" dirty="0">
              <a:solidFill>
                <a:srgbClr val="2F2F2F"/>
              </a:solidFill>
              <a:latin typeface="Consolas" panose="020B0609020204030204" pitchFamily="49" charset="0"/>
            </a:endParaRPr>
          </a:p>
          <a:p>
            <a:pPr marL="0" lvl="1" indent="0" defTabSz="932563">
              <a:spcBef>
                <a:spcPts val="900"/>
              </a:spcBef>
              <a:buNone/>
            </a:pPr>
            <a:r>
              <a:rPr lang="en-US" sz="1399" dirty="0" err="1">
                <a:solidFill>
                  <a:srgbClr val="2F2F2F"/>
                </a:solidFill>
                <a:latin typeface="Consolas" panose="020B0609020204030204" pitchFamily="49" charset="0"/>
              </a:rPr>
              <a:t>teamMemberRemoved</a:t>
            </a:r>
            <a:endParaRPr lang="en-US" sz="1399" dirty="0">
              <a:solidFill>
                <a:srgbClr val="2F2F2F"/>
              </a:solidFill>
              <a:latin typeface="Consolas" panose="020B0609020204030204" pitchFamily="49" charset="0"/>
            </a:endParaRPr>
          </a:p>
          <a:p>
            <a:pPr marL="0" lvl="1" indent="0" defTabSz="932563">
              <a:spcBef>
                <a:spcPts val="900"/>
              </a:spcBef>
              <a:buNone/>
            </a:pPr>
            <a:r>
              <a:rPr lang="en-US" sz="1399" dirty="0">
                <a:solidFill>
                  <a:srgbClr val="2F2F2F"/>
                </a:solidFill>
                <a:latin typeface="Segoe UI"/>
              </a:rPr>
              <a:t>Payload object contains </a:t>
            </a:r>
            <a:br>
              <a:rPr lang="en-US" sz="1399" dirty="0">
                <a:solidFill>
                  <a:srgbClr val="2F2F2F"/>
                </a:solidFill>
                <a:latin typeface="Segoe UI"/>
              </a:rPr>
            </a:br>
            <a:r>
              <a:rPr lang="en-US" sz="1399" dirty="0">
                <a:solidFill>
                  <a:srgbClr val="2F2F2F"/>
                </a:solidFill>
                <a:latin typeface="Segoe UI"/>
              </a:rPr>
              <a:t>added/removed members</a:t>
            </a:r>
          </a:p>
          <a:p>
            <a:pPr marL="0" lvl="1" indent="0" defTabSz="932563">
              <a:spcBef>
                <a:spcPts val="900"/>
              </a:spcBef>
              <a:buNone/>
            </a:pPr>
            <a:r>
              <a:rPr lang="en-US" sz="1399" dirty="0">
                <a:solidFill>
                  <a:srgbClr val="2F2F2F"/>
                </a:solidFill>
                <a:latin typeface="Segoe UI Semibold"/>
              </a:rPr>
              <a:t>*Adding bot fires this event</a:t>
            </a:r>
          </a:p>
        </p:txBody>
      </p:sp>
      <p:sp>
        <p:nvSpPr>
          <p:cNvPr id="8" name="Text Placeholder 21">
            <a:extLst>
              <a:ext uri="{FF2B5EF4-FFF2-40B4-BE49-F238E27FC236}">
                <a16:creationId xmlns:a16="http://schemas.microsoft.com/office/drawing/2014/main" id="{D4779977-DDAC-422B-B206-C6292FE6BA24}"/>
              </a:ext>
            </a:extLst>
          </p:cNvPr>
          <p:cNvSpPr txBox="1">
            <a:spLocks/>
          </p:cNvSpPr>
          <p:nvPr/>
        </p:nvSpPr>
        <p:spPr>
          <a:xfrm>
            <a:off x="3688974" y="3099039"/>
            <a:ext cx="2742810" cy="1865241"/>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US" sz="1800" dirty="0">
                <a:solidFill>
                  <a:srgbClr val="D83B01"/>
                </a:solidFill>
                <a:latin typeface="Segoe UI Semibold"/>
              </a:rPr>
              <a:t>Channel Events</a:t>
            </a:r>
          </a:p>
          <a:p>
            <a:pPr defTabSz="932563"/>
            <a:r>
              <a:rPr lang="en-US" sz="1399" b="0" dirty="0" err="1">
                <a:solidFill>
                  <a:srgbClr val="2F2F2F"/>
                </a:solidFill>
                <a:latin typeface="Consolas" panose="020B0609020204030204" pitchFamily="49" charset="0"/>
              </a:rPr>
              <a:t>channelCreated</a:t>
            </a:r>
            <a:endParaRPr lang="en-US" sz="1399" b="0" dirty="0">
              <a:solidFill>
                <a:srgbClr val="2F2F2F"/>
              </a:solidFill>
              <a:latin typeface="Consolas" panose="020B0609020204030204" pitchFamily="49" charset="0"/>
            </a:endParaRPr>
          </a:p>
          <a:p>
            <a:pPr defTabSz="932563"/>
            <a:r>
              <a:rPr lang="en-US" sz="1399" b="0" dirty="0" err="1">
                <a:solidFill>
                  <a:srgbClr val="2F2F2F"/>
                </a:solidFill>
                <a:latin typeface="Consolas" panose="020B0609020204030204" pitchFamily="49" charset="0"/>
              </a:rPr>
              <a:t>channelRenamed</a:t>
            </a:r>
            <a:endParaRPr lang="en-US" sz="1399" b="0" dirty="0">
              <a:solidFill>
                <a:srgbClr val="2F2F2F"/>
              </a:solidFill>
              <a:latin typeface="Consolas" panose="020B0609020204030204" pitchFamily="49" charset="0"/>
            </a:endParaRPr>
          </a:p>
          <a:p>
            <a:pPr defTabSz="932563"/>
            <a:r>
              <a:rPr lang="en-US" sz="1399" b="0" dirty="0" err="1">
                <a:solidFill>
                  <a:srgbClr val="2F2F2F"/>
                </a:solidFill>
                <a:latin typeface="Consolas" panose="020B0609020204030204" pitchFamily="49" charset="0"/>
              </a:rPr>
              <a:t>channelDeleted</a:t>
            </a:r>
            <a:endParaRPr lang="en-US" sz="1399" b="0" dirty="0">
              <a:solidFill>
                <a:srgbClr val="2F2F2F"/>
              </a:solidFill>
              <a:latin typeface="Consolas" panose="020B0609020204030204" pitchFamily="49" charset="0"/>
            </a:endParaRPr>
          </a:p>
          <a:p>
            <a:pPr defTabSz="932563"/>
            <a:r>
              <a:rPr lang="en-US" sz="1399" dirty="0" err="1">
                <a:solidFill>
                  <a:srgbClr val="2F2F2F"/>
                </a:solidFill>
                <a:latin typeface="Segoe UI Semibold"/>
              </a:rPr>
              <a:t>ChannelData</a:t>
            </a:r>
            <a:r>
              <a:rPr lang="en-US" sz="1399" dirty="0">
                <a:solidFill>
                  <a:srgbClr val="2F2F2F"/>
                </a:solidFill>
                <a:latin typeface="Segoe UI Semibold"/>
              </a:rPr>
              <a:t> object reflects current state</a:t>
            </a:r>
          </a:p>
        </p:txBody>
      </p:sp>
      <p:sp>
        <p:nvSpPr>
          <p:cNvPr id="9" name="Text Placeholder 22">
            <a:extLst>
              <a:ext uri="{FF2B5EF4-FFF2-40B4-BE49-F238E27FC236}">
                <a16:creationId xmlns:a16="http://schemas.microsoft.com/office/drawing/2014/main" id="{ACC4CFA5-A1C0-4191-B347-4AAEBF8C57F9}"/>
              </a:ext>
            </a:extLst>
          </p:cNvPr>
          <p:cNvSpPr txBox="1">
            <a:spLocks/>
          </p:cNvSpPr>
          <p:nvPr/>
        </p:nvSpPr>
        <p:spPr>
          <a:xfrm>
            <a:off x="9013954" y="3099041"/>
            <a:ext cx="2635809" cy="151209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US" sz="1800" dirty="0">
                <a:solidFill>
                  <a:srgbClr val="D83B01"/>
                </a:solidFill>
                <a:latin typeface="Segoe UI Semibold"/>
              </a:rPr>
              <a:t>Reactions</a:t>
            </a:r>
          </a:p>
          <a:p>
            <a:pPr defTabSz="932563"/>
            <a:r>
              <a:rPr lang="en-US" sz="1399" b="0" dirty="0" err="1">
                <a:solidFill>
                  <a:srgbClr val="2F2F2F"/>
                </a:solidFill>
                <a:latin typeface="Consolas" panose="020B0609020204030204" pitchFamily="49" charset="0"/>
              </a:rPr>
              <a:t>reactionsAdded</a:t>
            </a:r>
            <a:endParaRPr lang="en-US" sz="1399" b="0" dirty="0">
              <a:solidFill>
                <a:srgbClr val="2F2F2F"/>
              </a:solidFill>
              <a:latin typeface="Consolas" panose="020B0609020204030204" pitchFamily="49" charset="0"/>
            </a:endParaRPr>
          </a:p>
          <a:p>
            <a:pPr defTabSz="932563"/>
            <a:r>
              <a:rPr lang="en-US" sz="1399" b="0" dirty="0" err="1">
                <a:solidFill>
                  <a:srgbClr val="2F2F2F"/>
                </a:solidFill>
                <a:latin typeface="Consolas" panose="020B0609020204030204" pitchFamily="49" charset="0"/>
              </a:rPr>
              <a:t>reactionsRemoved</a:t>
            </a:r>
            <a:endParaRPr lang="en-US" sz="1399" b="0" dirty="0">
              <a:solidFill>
                <a:srgbClr val="2F2F2F"/>
              </a:solidFill>
              <a:latin typeface="Consolas" panose="020B0609020204030204" pitchFamily="49" charset="0"/>
            </a:endParaRPr>
          </a:p>
          <a:p>
            <a:pPr defTabSz="932563"/>
            <a:r>
              <a:rPr lang="en-US" sz="1399" dirty="0" err="1">
                <a:solidFill>
                  <a:srgbClr val="2F2F2F"/>
                </a:solidFill>
                <a:latin typeface="Segoe UI Semibold"/>
              </a:rPr>
              <a:t>replyToId</a:t>
            </a:r>
            <a:r>
              <a:rPr lang="en-US" sz="1399" dirty="0">
                <a:solidFill>
                  <a:srgbClr val="2F2F2F"/>
                </a:solidFill>
                <a:latin typeface="Segoe UI Semibold"/>
              </a:rPr>
              <a:t> contains the ID of the specific message</a:t>
            </a:r>
          </a:p>
        </p:txBody>
      </p:sp>
      <p:sp>
        <p:nvSpPr>
          <p:cNvPr id="10" name="Text Placeholder 22">
            <a:extLst>
              <a:ext uri="{FF2B5EF4-FFF2-40B4-BE49-F238E27FC236}">
                <a16:creationId xmlns:a16="http://schemas.microsoft.com/office/drawing/2014/main" id="{99A63CAB-DC98-441A-9F4B-5E00E9633396}"/>
              </a:ext>
            </a:extLst>
          </p:cNvPr>
          <p:cNvSpPr txBox="1">
            <a:spLocks/>
          </p:cNvSpPr>
          <p:nvPr/>
        </p:nvSpPr>
        <p:spPr>
          <a:xfrm>
            <a:off x="6231730" y="3099039"/>
            <a:ext cx="2635809" cy="115399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US" sz="1800" dirty="0">
                <a:solidFill>
                  <a:srgbClr val="D83B01"/>
                </a:solidFill>
                <a:latin typeface="Segoe UI Semibold"/>
              </a:rPr>
              <a:t>Team Events</a:t>
            </a:r>
          </a:p>
          <a:p>
            <a:pPr defTabSz="932563"/>
            <a:r>
              <a:rPr lang="en-US" sz="1399" b="0" dirty="0" err="1">
                <a:solidFill>
                  <a:srgbClr val="2F2F2F"/>
                </a:solidFill>
                <a:latin typeface="Consolas" panose="020B0609020204030204" pitchFamily="49" charset="0"/>
              </a:rPr>
              <a:t>teamRenamed</a:t>
            </a:r>
            <a:endParaRPr lang="en-US" sz="1399" b="0" dirty="0">
              <a:solidFill>
                <a:srgbClr val="2F2F2F"/>
              </a:solidFill>
              <a:latin typeface="Consolas" panose="020B0609020204030204" pitchFamily="49" charset="0"/>
            </a:endParaRPr>
          </a:p>
          <a:p>
            <a:pPr defTabSz="932563"/>
            <a:r>
              <a:rPr lang="en-US" sz="1399" dirty="0" err="1">
                <a:solidFill>
                  <a:srgbClr val="2F2F2F"/>
                </a:solidFill>
                <a:latin typeface="Segoe UI Semibold"/>
              </a:rPr>
              <a:t>ChannelData</a:t>
            </a:r>
            <a:r>
              <a:rPr lang="en-US" sz="1399" dirty="0">
                <a:solidFill>
                  <a:srgbClr val="2F2F2F"/>
                </a:solidFill>
                <a:latin typeface="Segoe UI Semibold"/>
              </a:rPr>
              <a:t> object reflects current state</a:t>
            </a:r>
          </a:p>
        </p:txBody>
      </p:sp>
    </p:spTree>
    <p:extLst>
      <p:ext uri="{BB962C8B-B14F-4D97-AF65-F5344CB8AC3E}">
        <p14:creationId xmlns:p14="http://schemas.microsoft.com/office/powerpoint/2010/main" val="35440712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Teams Context</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65954" y="1920028"/>
            <a:ext cx="11194444" cy="615553"/>
          </a:xfrm>
        </p:spPr>
        <p:txBody>
          <a:bodyPr/>
          <a:lstStyle/>
          <a:p>
            <a:r>
              <a:rPr lang="en-US" dirty="0"/>
              <a:t>Your bot can access additional context about the team or chat, such as user profile. This information can be used to enrich your bot's functionality and provide a more personalized experience.</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65955" y="3214164"/>
            <a:ext cx="5298822" cy="3147799"/>
          </a:xfrm>
        </p:spPr>
        <p:txBody>
          <a:bodyPr/>
          <a:lstStyle/>
          <a:p>
            <a:r>
              <a:rPr lang="en-US" sz="1800" dirty="0"/>
              <a:t>Members in conversation</a:t>
            </a:r>
          </a:p>
          <a:p>
            <a:pPr marL="0" lvl="1" indent="0">
              <a:buNone/>
            </a:pPr>
            <a:r>
              <a:rPr lang="en-US" dirty="0">
                <a:latin typeface="Consolas" panose="020B0609020204030204" pitchFamily="49" charset="0"/>
              </a:rPr>
              <a:t>var </a:t>
            </a:r>
            <a:r>
              <a:rPr lang="en-US" dirty="0" err="1">
                <a:latin typeface="Consolas" panose="020B0609020204030204" pitchFamily="49" charset="0"/>
              </a:rPr>
              <a:t>mbrs</a:t>
            </a:r>
            <a:r>
              <a:rPr lang="en-US" dirty="0">
                <a:latin typeface="Consolas" panose="020B0609020204030204" pitchFamily="49" charset="0"/>
              </a:rPr>
              <a:t> = await </a:t>
            </a:r>
            <a:r>
              <a:rPr lang="en-US" dirty="0" err="1">
                <a:latin typeface="Consolas" panose="020B0609020204030204" pitchFamily="49" charset="0"/>
              </a:rPr>
              <a:t>connector.Conversations</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GetConversationMembersAsync</a:t>
            </a:r>
            <a:r>
              <a:rPr lang="en-US" dirty="0">
                <a:latin typeface="Consolas" panose="020B0609020204030204" pitchFamily="49" charset="0"/>
              </a:rPr>
              <a:t>(</a:t>
            </a:r>
          </a:p>
          <a:p>
            <a:pPr marL="0" lvl="1" indent="0">
              <a:buNone/>
            </a:pPr>
            <a:r>
              <a:rPr lang="en-US" dirty="0">
                <a:latin typeface="Consolas" panose="020B0609020204030204" pitchFamily="49" charset="0"/>
              </a:rPr>
              <a:t>    </a:t>
            </a:r>
            <a:r>
              <a:rPr lang="en-US" dirty="0" err="1">
                <a:latin typeface="Consolas" panose="020B0609020204030204" pitchFamily="49" charset="0"/>
              </a:rPr>
              <a:t>message.Conversation.Id</a:t>
            </a:r>
            <a:br>
              <a:rPr lang="en-US" dirty="0">
                <a:latin typeface="Consolas" panose="020B0609020204030204" pitchFamily="49" charset="0"/>
              </a:rPr>
            </a:br>
            <a:r>
              <a:rPr lang="en-US" dirty="0">
                <a:latin typeface="Consolas" panose="020B0609020204030204" pitchFamily="49" charset="0"/>
              </a:rPr>
              <a:t>  );</a:t>
            </a:r>
          </a:p>
          <a:p>
            <a:pPr marL="0" lvl="1" indent="0">
              <a:buNone/>
            </a:pPr>
            <a:endParaRPr lang="en-US" dirty="0">
              <a:latin typeface="Consolas" panose="020B0609020204030204" pitchFamily="49" charset="0"/>
            </a:endParaRPr>
          </a:p>
          <a:p>
            <a:pPr marL="0" lvl="1" indent="0">
              <a:buNone/>
            </a:pPr>
            <a:r>
              <a:rPr lang="en-US" dirty="0">
                <a:latin typeface="Consolas" panose="020B0609020204030204" pitchFamily="49" charset="0"/>
              </a:rPr>
              <a:t>foreach (var </a:t>
            </a:r>
            <a:r>
              <a:rPr lang="en-US" dirty="0" err="1">
                <a:latin typeface="Consolas" panose="020B0609020204030204" pitchFamily="49" charset="0"/>
              </a:rPr>
              <a:t>mbr</a:t>
            </a:r>
            <a:r>
              <a:rPr lang="en-US" dirty="0">
                <a:latin typeface="Consolas" panose="020B0609020204030204" pitchFamily="49" charset="0"/>
              </a:rPr>
              <a:t> in </a:t>
            </a:r>
            <a:r>
              <a:rPr lang="en-US" dirty="0" err="1">
                <a:latin typeface="Consolas" panose="020B0609020204030204" pitchFamily="49" charset="0"/>
              </a:rPr>
              <a:t>mbrs.AsTeamsChannelAccounts</a:t>
            </a:r>
            <a:r>
              <a:rPr lang="en-US" dirty="0">
                <a:latin typeface="Consolas" panose="020B0609020204030204" pitchFamily="49" charset="0"/>
              </a:rPr>
              <a:t>())</a:t>
            </a:r>
          </a:p>
          <a:p>
            <a:pPr marL="0" lvl="1" indent="0">
              <a:buNone/>
            </a:pPr>
            <a:r>
              <a:rPr lang="en-US" dirty="0">
                <a:latin typeface="Consolas" panose="020B0609020204030204" pitchFamily="49" charset="0"/>
              </a:rPr>
              <a:t>{</a:t>
            </a:r>
          </a:p>
          <a:p>
            <a:pPr marL="0" lvl="1" indent="0">
              <a:buNone/>
            </a:pPr>
            <a:r>
              <a:rPr lang="en-US" dirty="0">
                <a:latin typeface="Consolas" panose="020B0609020204030204" pitchFamily="49" charset="0"/>
              </a:rPr>
              <a:t> [...]</a:t>
            </a:r>
          </a:p>
          <a:p>
            <a:pPr marL="0" lvl="1" indent="0">
              <a:buNone/>
            </a:pPr>
            <a:r>
              <a:rPr lang="en-US" dirty="0">
                <a:latin typeface="Consolas" panose="020B0609020204030204" pitchFamily="49" charset="0"/>
              </a:rPr>
              <a:t>}</a:t>
            </a:r>
          </a:p>
          <a:p>
            <a:endParaRPr lang="en-US" dirty="0"/>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6698683" y="3214165"/>
            <a:ext cx="5298822" cy="2223876"/>
          </a:xfrm>
        </p:spPr>
        <p:txBody>
          <a:bodyPr/>
          <a:lstStyle/>
          <a:p>
            <a:r>
              <a:rPr lang="en-US" sz="1800" dirty="0"/>
              <a:t>Channels in Team</a:t>
            </a:r>
          </a:p>
          <a:p>
            <a:r>
              <a:rPr lang="en-US" b="0" dirty="0" err="1">
                <a:solidFill>
                  <a:schemeClr val="tx1"/>
                </a:solidFill>
                <a:latin typeface="Consolas" panose="020B0609020204030204" pitchFamily="49" charset="0"/>
              </a:rPr>
              <a:t>ConversationList</a:t>
            </a:r>
            <a:r>
              <a:rPr lang="en-US" b="0" dirty="0">
                <a:solidFill>
                  <a:schemeClr val="tx1"/>
                </a:solidFill>
                <a:latin typeface="Consolas" panose="020B0609020204030204" pitchFamily="49" charset="0"/>
              </a:rPr>
              <a:t> channels =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client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GetTeamsConnectorClient</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FetchChannelList</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activity.GetChannelData</a:t>
            </a:r>
            <a:r>
              <a:rPr lang="en-US" b="0" dirty="0">
                <a:solidFill>
                  <a:schemeClr val="tx1"/>
                </a:solidFill>
                <a:latin typeface="Consolas" panose="020B0609020204030204" pitchFamily="49" charset="0"/>
              </a:rPr>
              <a:t>&lt;</a:t>
            </a:r>
            <a:r>
              <a:rPr lang="en-US" b="0" dirty="0" err="1">
                <a:solidFill>
                  <a:schemeClr val="tx1"/>
                </a:solidFill>
                <a:latin typeface="Consolas" panose="020B0609020204030204" pitchFamily="49" charset="0"/>
              </a:rPr>
              <a:t>TeamsChannelData</a:t>
            </a:r>
            <a:r>
              <a:rPr lang="en-US" b="0" dirty="0">
                <a:solidFill>
                  <a:schemeClr val="tx1"/>
                </a:solidFill>
                <a:latin typeface="Consolas" panose="020B0609020204030204" pitchFamily="49" charset="0"/>
              </a:rPr>
              <a:t>&gt;()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Team.Id</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p>
        </p:txBody>
      </p:sp>
    </p:spTree>
    <p:extLst>
      <p:ext uri="{BB962C8B-B14F-4D97-AF65-F5344CB8AC3E}">
        <p14:creationId xmlns:p14="http://schemas.microsoft.com/office/powerpoint/2010/main" val="2874352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Proactive Messaging</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65954" y="1920029"/>
            <a:ext cx="11194444" cy="307777"/>
          </a:xfrm>
        </p:spPr>
        <p:txBody>
          <a:bodyPr/>
          <a:lstStyle/>
          <a:p>
            <a:r>
              <a:rPr lang="en-US" dirty="0">
                <a:latin typeface="+mj-lt"/>
              </a:rPr>
              <a:t>A proactive message is an activity</a:t>
            </a:r>
            <a:r>
              <a:rPr lang="en-US" baseline="0" dirty="0">
                <a:latin typeface="+mj-lt"/>
              </a:rPr>
              <a:t> sent by a bot to start a conversation</a:t>
            </a:r>
            <a:endParaRPr lang="en-US" dirty="0">
              <a:latin typeface="+mj-lt"/>
            </a:endParaRP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65955" y="3214164"/>
            <a:ext cx="5298822" cy="1987271"/>
          </a:xfrm>
        </p:spPr>
        <p:txBody>
          <a:bodyPr/>
          <a:lstStyle/>
          <a:p>
            <a:r>
              <a:rPr lang="en-US" sz="1800" dirty="0"/>
              <a:t>Start Personal conversation</a:t>
            </a:r>
          </a:p>
          <a:p>
            <a:r>
              <a:rPr lang="en-US" b="0" dirty="0">
                <a:solidFill>
                  <a:schemeClr val="tx1"/>
                </a:solidFill>
                <a:latin typeface="+mj-lt"/>
              </a:rPr>
              <a:t>Must have user’s information cached</a:t>
            </a:r>
          </a:p>
          <a:p>
            <a:pPr marL="285695" indent="-285695">
              <a:buFont typeface="Arial" panose="020B0604020202020204" pitchFamily="34" charset="0"/>
              <a:buChar char="•"/>
            </a:pPr>
            <a:r>
              <a:rPr lang="en-US" b="0" dirty="0">
                <a:solidFill>
                  <a:schemeClr val="tx1"/>
                </a:solidFill>
                <a:latin typeface="+mj-lt"/>
              </a:rPr>
              <a:t>From team roster</a:t>
            </a:r>
          </a:p>
          <a:p>
            <a:pPr marL="285695" indent="-285695">
              <a:buFont typeface="Arial" panose="020B0604020202020204" pitchFamily="34" charset="0"/>
              <a:buChar char="•"/>
            </a:pPr>
            <a:r>
              <a:rPr lang="en-US" b="0" dirty="0">
                <a:solidFill>
                  <a:schemeClr val="tx1"/>
                </a:solidFill>
                <a:latin typeface="+mj-lt"/>
              </a:rPr>
              <a:t>From previous interaction with user</a:t>
            </a:r>
          </a:p>
          <a:p>
            <a:pPr marL="285695" indent="-285695">
              <a:buFont typeface="Arial" panose="020B0604020202020204" pitchFamily="34" charset="0"/>
              <a:buChar char="•"/>
            </a:pPr>
            <a:r>
              <a:rPr lang="en-US" b="0" dirty="0">
                <a:solidFill>
                  <a:schemeClr val="tx1"/>
                </a:solidFill>
                <a:latin typeface="+mj-lt"/>
              </a:rPr>
              <a:t>From </a:t>
            </a:r>
            <a:r>
              <a:rPr lang="en-US" b="0" dirty="0" err="1">
                <a:solidFill>
                  <a:schemeClr val="tx1"/>
                </a:solidFill>
                <a:latin typeface="Consolas" panose="020B0609020204030204" pitchFamily="49" charset="0"/>
              </a:rPr>
              <a:t>conversationUpdate</a:t>
            </a:r>
            <a:r>
              <a:rPr lang="en-US" b="0" dirty="0">
                <a:solidFill>
                  <a:schemeClr val="tx1"/>
                </a:solidFill>
                <a:latin typeface="+mj-lt"/>
              </a:rPr>
              <a:t> events</a:t>
            </a:r>
          </a:p>
          <a:p>
            <a:r>
              <a:rPr lang="en-US" b="0" dirty="0">
                <a:solidFill>
                  <a:schemeClr val="tx1"/>
                </a:solidFill>
                <a:latin typeface="+mj-lt"/>
              </a:rPr>
              <a:t>Use the </a:t>
            </a:r>
            <a:r>
              <a:rPr lang="en-US" b="0" dirty="0" err="1">
                <a:solidFill>
                  <a:schemeClr val="tx1"/>
                </a:solidFill>
                <a:latin typeface="Consolas" panose="020B0609020204030204" pitchFamily="49" charset="0"/>
              </a:rPr>
              <a:t>CreateOrGetDirectConversation</a:t>
            </a:r>
            <a:r>
              <a:rPr lang="en-US" b="0" dirty="0">
                <a:solidFill>
                  <a:schemeClr val="tx1"/>
                </a:solidFill>
                <a:latin typeface="+mj-lt"/>
              </a:rPr>
              <a:t> method</a:t>
            </a:r>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6698683" y="3214165"/>
            <a:ext cx="5298822" cy="3449791"/>
          </a:xfrm>
        </p:spPr>
        <p:txBody>
          <a:bodyPr/>
          <a:lstStyle/>
          <a:p>
            <a:r>
              <a:rPr lang="en-US" sz="1800" dirty="0"/>
              <a:t>Start Channel conversation</a:t>
            </a:r>
          </a:p>
          <a:p>
            <a:r>
              <a:rPr lang="en-US" b="0" dirty="0">
                <a:solidFill>
                  <a:schemeClr val="tx1"/>
                </a:solidFill>
                <a:latin typeface="+mj-lt"/>
              </a:rPr>
              <a:t>Must have channel information cached</a:t>
            </a:r>
          </a:p>
          <a:p>
            <a:pPr marL="285695" indent="-285695">
              <a:buFont typeface="Arial" panose="020B0604020202020204" pitchFamily="34" charset="0"/>
              <a:buChar char="•"/>
            </a:pPr>
            <a:r>
              <a:rPr lang="en-US" b="0" dirty="0">
                <a:solidFill>
                  <a:schemeClr val="tx1"/>
                </a:solidFill>
                <a:latin typeface="+mj-lt"/>
              </a:rPr>
              <a:t>From previous interaction in channel</a:t>
            </a:r>
          </a:p>
          <a:p>
            <a:pPr marL="285695" indent="-285695">
              <a:buFont typeface="Arial" panose="020B0604020202020204" pitchFamily="34" charset="0"/>
              <a:buChar char="•"/>
            </a:pPr>
            <a:r>
              <a:rPr lang="en-US" b="0" dirty="0">
                <a:solidFill>
                  <a:srgbClr val="2F2F2F"/>
                </a:solidFill>
                <a:latin typeface="Segoe UI Semibold"/>
              </a:rPr>
              <a:t>From </a:t>
            </a:r>
            <a:r>
              <a:rPr lang="en-US" b="0" dirty="0" err="1">
                <a:solidFill>
                  <a:srgbClr val="2F2F2F"/>
                </a:solidFill>
                <a:latin typeface="Consolas" panose="020B0609020204030204" pitchFamily="49" charset="0"/>
              </a:rPr>
              <a:t>conversationUpdate</a:t>
            </a:r>
            <a:r>
              <a:rPr lang="en-US" b="0" dirty="0">
                <a:solidFill>
                  <a:srgbClr val="2F2F2F"/>
                </a:solidFill>
                <a:latin typeface="Segoe UI Semibold"/>
              </a:rPr>
              <a:t> events</a:t>
            </a:r>
          </a:p>
          <a:p>
            <a:r>
              <a:rPr lang="en-US" b="0" dirty="0">
                <a:solidFill>
                  <a:schemeClr val="tx1"/>
                </a:solidFill>
                <a:latin typeface="+mj-lt"/>
              </a:rPr>
              <a:t>To create conversation:</a:t>
            </a:r>
          </a:p>
          <a:p>
            <a:pPr marL="285695" indent="-285695">
              <a:buFont typeface="Arial" panose="020B0604020202020204" pitchFamily="34" charset="0"/>
              <a:buChar char="•"/>
            </a:pPr>
            <a:r>
              <a:rPr lang="en-US" b="0" dirty="0">
                <a:solidFill>
                  <a:schemeClr val="tx1"/>
                </a:solidFill>
                <a:latin typeface="+mj-lt"/>
              </a:rPr>
              <a:t>Create </a:t>
            </a:r>
            <a:r>
              <a:rPr lang="en-US" b="0" dirty="0" err="1">
                <a:solidFill>
                  <a:schemeClr val="tx1"/>
                </a:solidFill>
                <a:latin typeface="Consolas" panose="020B0609020204030204" pitchFamily="49" charset="0"/>
              </a:rPr>
              <a:t>ConnectorClient</a:t>
            </a:r>
            <a:r>
              <a:rPr lang="en-US" b="0" dirty="0">
                <a:solidFill>
                  <a:schemeClr val="tx1"/>
                </a:solidFill>
                <a:latin typeface="+mj-lt"/>
              </a:rPr>
              <a:t> with service Uri</a:t>
            </a:r>
          </a:p>
          <a:p>
            <a:pPr marL="285695" indent="-285695">
              <a:buFont typeface="Arial" panose="020B0604020202020204" pitchFamily="34" charset="0"/>
              <a:buChar char="•"/>
            </a:pPr>
            <a:r>
              <a:rPr lang="en-US" b="0" dirty="0">
                <a:solidFill>
                  <a:schemeClr val="tx1"/>
                </a:solidFill>
                <a:latin typeface="+mj-lt"/>
              </a:rPr>
              <a:t>Call </a:t>
            </a:r>
            <a:r>
              <a:rPr lang="en-US" b="0" dirty="0" err="1">
                <a:solidFill>
                  <a:schemeClr val="tx1"/>
                </a:solidFill>
                <a:latin typeface="Consolas" panose="020B0609020204030204" pitchFamily="49" charset="0"/>
              </a:rPr>
              <a:t>connector.Conversations.CreateConversationAsync</a:t>
            </a:r>
            <a:r>
              <a:rPr lang="en-US" b="0" dirty="0">
                <a:solidFill>
                  <a:schemeClr val="tx1"/>
                </a:solidFill>
                <a:latin typeface="+mj-lt"/>
              </a:rPr>
              <a:t>, passing channel account for bot</a:t>
            </a:r>
          </a:p>
          <a:p>
            <a:pPr marL="285695" indent="-285695">
              <a:buFont typeface="Arial" panose="020B0604020202020204" pitchFamily="34" charset="0"/>
              <a:buChar char="•"/>
            </a:pPr>
            <a:r>
              <a:rPr lang="en-US" b="0" dirty="0">
                <a:solidFill>
                  <a:schemeClr val="tx1"/>
                </a:solidFill>
                <a:latin typeface="+mj-lt"/>
              </a:rPr>
              <a:t>Set </a:t>
            </a:r>
            <a:r>
              <a:rPr lang="en-US" b="0" dirty="0">
                <a:solidFill>
                  <a:schemeClr val="tx1"/>
                </a:solidFill>
                <a:latin typeface="Consolas" panose="020B0609020204030204" pitchFamily="49" charset="0"/>
              </a:rPr>
              <a:t>Conversation</a:t>
            </a:r>
            <a:r>
              <a:rPr lang="en-US" b="0" dirty="0">
                <a:solidFill>
                  <a:schemeClr val="tx1"/>
                </a:solidFill>
                <a:latin typeface="+mj-lt"/>
              </a:rPr>
              <a:t> property of new message</a:t>
            </a:r>
          </a:p>
          <a:p>
            <a:pPr marL="285695" indent="-285695">
              <a:buFont typeface="Arial" panose="020B0604020202020204" pitchFamily="34" charset="0"/>
              <a:buChar char="•"/>
            </a:pPr>
            <a:r>
              <a:rPr lang="en-US" b="0" dirty="0">
                <a:solidFill>
                  <a:schemeClr val="tx1"/>
                </a:solidFill>
                <a:latin typeface="+mj-lt"/>
              </a:rPr>
              <a:t>Call </a:t>
            </a:r>
            <a:r>
              <a:rPr lang="en-US" b="0" dirty="0" err="1">
                <a:solidFill>
                  <a:schemeClr val="tx1"/>
                </a:solidFill>
                <a:latin typeface="Consolas" panose="020B0609020204030204" pitchFamily="49" charset="0"/>
              </a:rPr>
              <a:t>connector.Conversations.SendToConversationAsync</a:t>
            </a:r>
            <a:endParaRPr lang="en-US" b="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12265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Activity Feed</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65956" y="2005668"/>
            <a:ext cx="4671683" cy="3639058"/>
          </a:xfrm>
        </p:spPr>
        <p:txBody>
          <a:bodyPr/>
          <a:lstStyle/>
          <a:p>
            <a:pPr>
              <a:spcBef>
                <a:spcPts val="1199"/>
              </a:spcBef>
            </a:pPr>
            <a:r>
              <a:rPr lang="en-US" sz="1599" dirty="0"/>
              <a:t>Optionally send personal chat messages into the feed as preview cards summarizing your app's activity. </a:t>
            </a:r>
          </a:p>
          <a:p>
            <a:pPr>
              <a:spcBef>
                <a:spcPts val="1199"/>
              </a:spcBef>
            </a:pPr>
            <a:r>
              <a:rPr lang="en-US" sz="1599" dirty="0"/>
              <a:t>Construct the message such that choosing the card navigates the user straight to the message or object that triggered the notification, such as an entity in a tab. </a:t>
            </a:r>
          </a:p>
          <a:p>
            <a:pPr>
              <a:spcBef>
                <a:spcPts val="1199"/>
              </a:spcBef>
            </a:pPr>
            <a:r>
              <a:rPr lang="en-US" sz="1599" dirty="0"/>
              <a:t>Must include Text and Summary properties</a:t>
            </a:r>
          </a:p>
          <a:p>
            <a:pPr>
              <a:spcBef>
                <a:spcPts val="1199"/>
              </a:spcBef>
            </a:pPr>
            <a:endParaRPr lang="en-US" sz="1599" dirty="0">
              <a:latin typeface="+mj-lt"/>
            </a:endParaRPr>
          </a:p>
          <a:p>
            <a:endParaRPr lang="en-US" sz="1800" dirty="0"/>
          </a:p>
        </p:txBody>
      </p:sp>
      <p:pic>
        <p:nvPicPr>
          <p:cNvPr id="1026" name="Picture 2" descr="Activity feed example">
            <a:extLst>
              <a:ext uri="{FF2B5EF4-FFF2-40B4-BE49-F238E27FC236}">
                <a16:creationId xmlns:a16="http://schemas.microsoft.com/office/drawing/2014/main" id="{B74CD0F6-F180-4971-8756-4D4A16C4F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9710" y="1958598"/>
            <a:ext cx="5470810" cy="3077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73705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969861" y="674169"/>
            <a:ext cx="7951070" cy="6476248"/>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65955" y="633186"/>
            <a:ext cx="5248846" cy="411103"/>
          </a:xfrm>
        </p:spPr>
        <p:txBody>
          <a:bodyPr/>
          <a:lstStyle/>
          <a:p>
            <a:r>
              <a:rPr lang="en-US" dirty="0"/>
              <a:t>Notification only bots</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65955" y="2005668"/>
            <a:ext cx="5652285" cy="3649130"/>
          </a:xfrm>
        </p:spPr>
        <p:txBody>
          <a:bodyPr/>
          <a:lstStyle/>
          <a:p>
            <a:r>
              <a:rPr lang="en-US" sz="2000" dirty="0">
                <a:latin typeface="+mj-lt"/>
              </a:rPr>
              <a:t>Bots can update the activity feed</a:t>
            </a:r>
          </a:p>
          <a:p>
            <a:r>
              <a:rPr lang="en-US" sz="1599" b="0" dirty="0">
                <a:solidFill>
                  <a:schemeClr val="tx1"/>
                </a:solidFill>
              </a:rPr>
              <a:t>If the sole purpose of the bot is to deliver notifications, consider a notification only bot.</a:t>
            </a:r>
          </a:p>
          <a:p>
            <a:endParaRPr lang="en-US" sz="1599" b="0" dirty="0">
              <a:solidFill>
                <a:schemeClr val="tx1"/>
              </a:solidFill>
            </a:endParaRPr>
          </a:p>
          <a:p>
            <a:pPr marL="285695" indent="-285695">
              <a:buFont typeface="Arial" panose="020B0604020202020204" pitchFamily="34" charset="0"/>
              <a:buChar char="•"/>
            </a:pPr>
            <a:r>
              <a:rPr lang="en-US" sz="1599" b="0" dirty="0">
                <a:solidFill>
                  <a:schemeClr val="tx1"/>
                </a:solidFill>
              </a:rPr>
              <a:t>Users cannot message your notification-only bot</a:t>
            </a:r>
          </a:p>
          <a:p>
            <a:pPr marL="285695" indent="-285695">
              <a:buFont typeface="Arial" panose="020B0604020202020204" pitchFamily="34" charset="0"/>
              <a:buChar char="•"/>
            </a:pPr>
            <a:r>
              <a:rPr lang="en-US" sz="1599" b="0" dirty="0">
                <a:solidFill>
                  <a:schemeClr val="tx1"/>
                </a:solidFill>
              </a:rPr>
              <a:t>Users cannot @mention the bot</a:t>
            </a:r>
          </a:p>
          <a:p>
            <a:endParaRPr lang="en-US" sz="1599" b="0" dirty="0">
              <a:solidFill>
                <a:schemeClr val="tx1"/>
              </a:solidFill>
            </a:endParaRPr>
          </a:p>
          <a:p>
            <a:r>
              <a:rPr lang="en-US" sz="2000" dirty="0">
                <a:latin typeface="+mj-lt"/>
              </a:rPr>
              <a:t>bots node</a:t>
            </a:r>
          </a:p>
          <a:p>
            <a:r>
              <a:rPr lang="en-US" sz="1599" b="0" dirty="0" err="1">
                <a:solidFill>
                  <a:schemeClr val="tx1"/>
                </a:solidFill>
              </a:rPr>
              <a:t>isNotificationOnly</a:t>
            </a:r>
            <a:r>
              <a:rPr lang="en-US" sz="1599" b="0" dirty="0">
                <a:solidFill>
                  <a:schemeClr val="tx1"/>
                </a:solidFill>
              </a:rPr>
              <a:t> property</a:t>
            </a:r>
          </a:p>
          <a:p>
            <a:pPr marL="285695" indent="-285695">
              <a:buFont typeface="Arial" panose="020B0604020202020204" pitchFamily="34" charset="0"/>
              <a:buChar char="•"/>
            </a:pPr>
            <a:endParaRPr lang="en-US" sz="1599" b="0" dirty="0">
              <a:solidFill>
                <a:schemeClr val="tx1"/>
              </a:solidFill>
            </a:endParaRPr>
          </a:p>
          <a:p>
            <a:endParaRPr lang="en-US" sz="1800"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678674" y="1176456"/>
            <a:ext cx="5652285" cy="2340413"/>
          </a:xfrm>
        </p:spPr>
        <p:txBody>
          <a:bodyPr/>
          <a:lstStyle/>
          <a:p>
            <a:r>
              <a:rPr lang="en-US" b="0" dirty="0">
                <a:solidFill>
                  <a:schemeClr val="tx1"/>
                </a:solidFill>
                <a:latin typeface="Consolas" panose="020B0609020204030204" pitchFamily="49" charset="0"/>
              </a:rPr>
              <a:t>"bots":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botId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a:solidFill>
                  <a:schemeClr val="tx1"/>
                </a:solidFill>
                <a:highlight>
                  <a:srgbClr val="FFFF00"/>
                </a:highlight>
                <a:latin typeface="Consolas" panose="020B0609020204030204" pitchFamily="49" charset="0"/>
              </a:rPr>
              <a:t>"</a:t>
            </a:r>
            <a:r>
              <a:rPr lang="en-US" b="0" dirty="0" err="1">
                <a:solidFill>
                  <a:schemeClr val="tx1"/>
                </a:solidFill>
                <a:highlight>
                  <a:srgbClr val="FFFF00"/>
                </a:highlight>
                <a:latin typeface="Consolas" panose="020B0609020204030204" pitchFamily="49" charset="0"/>
              </a:rPr>
              <a:t>isNotificationOnly</a:t>
            </a:r>
            <a:r>
              <a:rPr lang="en-US" b="0" dirty="0">
                <a:solidFill>
                  <a:schemeClr val="tx1"/>
                </a:solidFill>
                <a:highlight>
                  <a:srgbClr val="FFFF00"/>
                </a:highlight>
                <a:latin typeface="Consolas" panose="020B0609020204030204" pitchFamily="49" charset="0"/>
              </a:rPr>
              <a:t>":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spTree>
    <p:extLst>
      <p:ext uri="{BB962C8B-B14F-4D97-AF65-F5344CB8AC3E}">
        <p14:creationId xmlns:p14="http://schemas.microsoft.com/office/powerpoint/2010/main" val="8080228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Send and Receive file</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65954" y="1920029"/>
            <a:ext cx="11194444" cy="307777"/>
          </a:xfrm>
        </p:spPr>
        <p:txBody>
          <a:bodyPr/>
          <a:lstStyle/>
          <a:p>
            <a:r>
              <a:rPr lang="en-US" dirty="0">
                <a:latin typeface="+mj-lt"/>
              </a:rPr>
              <a:t>Sending and receiving files through a bot can be accomplished via two different APIs</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65955" y="3214165"/>
            <a:ext cx="5298822" cy="1276672"/>
          </a:xfrm>
        </p:spPr>
        <p:txBody>
          <a:bodyPr/>
          <a:lstStyle/>
          <a:p>
            <a:r>
              <a:rPr lang="en-US" sz="1800" dirty="0"/>
              <a:t>Microsoft Graph API</a:t>
            </a:r>
          </a:p>
          <a:p>
            <a:r>
              <a:rPr lang="en-US" b="0" dirty="0">
                <a:solidFill>
                  <a:schemeClr val="tx1"/>
                </a:solidFill>
                <a:latin typeface="+mj-lt"/>
              </a:rPr>
              <a:t>Obtain access to OneDrive folder (user or group drive)</a:t>
            </a:r>
          </a:p>
          <a:p>
            <a:r>
              <a:rPr lang="en-US" b="0" dirty="0">
                <a:solidFill>
                  <a:schemeClr val="tx1"/>
                </a:solidFill>
                <a:latin typeface="+mj-lt"/>
              </a:rPr>
              <a:t>Get reference  to file</a:t>
            </a:r>
          </a:p>
          <a:p>
            <a:r>
              <a:rPr lang="en-US" b="0" dirty="0">
                <a:solidFill>
                  <a:schemeClr val="tx1"/>
                </a:solidFill>
                <a:latin typeface="+mj-lt"/>
              </a:rPr>
              <a:t>Post message to conversation with card attachment</a:t>
            </a:r>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6698683" y="3214165"/>
            <a:ext cx="5298822" cy="2218383"/>
          </a:xfrm>
        </p:spPr>
        <p:txBody>
          <a:bodyPr/>
          <a:lstStyle/>
          <a:p>
            <a:r>
              <a:rPr lang="en-US" sz="1800" dirty="0"/>
              <a:t>Microsoft Teams API</a:t>
            </a:r>
          </a:p>
          <a:p>
            <a:r>
              <a:rPr lang="en-US" b="0" dirty="0">
                <a:solidFill>
                  <a:schemeClr val="tx1"/>
                </a:solidFill>
                <a:latin typeface="+mj-lt"/>
              </a:rPr>
              <a:t>Personal context (1:1) only</a:t>
            </a:r>
          </a:p>
          <a:p>
            <a:r>
              <a:rPr lang="en-US" b="0" dirty="0">
                <a:solidFill>
                  <a:schemeClr val="tx1"/>
                </a:solidFill>
                <a:latin typeface="+mj-lt"/>
              </a:rPr>
              <a:t>Enable files in manifest</a:t>
            </a:r>
          </a:p>
          <a:p>
            <a:r>
              <a:rPr lang="en-US" b="0" dirty="0">
                <a:solidFill>
                  <a:schemeClr val="tx1"/>
                </a:solidFill>
                <a:latin typeface="+mj-lt"/>
              </a:rPr>
              <a:t>Teams client provides a file picker experience </a:t>
            </a:r>
          </a:p>
          <a:p>
            <a:r>
              <a:rPr lang="en-US" b="0" dirty="0">
                <a:solidFill>
                  <a:schemeClr val="tx1"/>
                </a:solidFill>
                <a:latin typeface="+mj-lt"/>
              </a:rPr>
              <a:t>Teams client will store file in </a:t>
            </a:r>
            <a:r>
              <a:rPr lang="en-US" b="0" dirty="0" err="1">
                <a:solidFill>
                  <a:schemeClr val="tx1"/>
                </a:solidFill>
                <a:latin typeface="+mj-lt"/>
              </a:rPr>
              <a:t>OneDriveCreate</a:t>
            </a:r>
            <a:r>
              <a:rPr lang="en-US" b="0" dirty="0">
                <a:solidFill>
                  <a:schemeClr val="tx1"/>
                </a:solidFill>
                <a:latin typeface="+mj-lt"/>
              </a:rPr>
              <a:t> and then post activity with metadata, including content URL</a:t>
            </a:r>
          </a:p>
          <a:p>
            <a:r>
              <a:rPr lang="en-US" b="0" dirty="0">
                <a:solidFill>
                  <a:schemeClr val="tx1"/>
                </a:solidFill>
                <a:latin typeface="+mj-lt"/>
              </a:rPr>
              <a:t>Bot must download and handle file as appropriate</a:t>
            </a:r>
          </a:p>
        </p:txBody>
      </p:sp>
    </p:spTree>
    <p:extLst>
      <p:ext uri="{BB962C8B-B14F-4D97-AF65-F5344CB8AC3E}">
        <p14:creationId xmlns:p14="http://schemas.microsoft.com/office/powerpoint/2010/main" val="2124055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969861" y="674169"/>
            <a:ext cx="7951070" cy="6476248"/>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65955" y="633186"/>
            <a:ext cx="5248846" cy="411103"/>
          </a:xfrm>
        </p:spPr>
        <p:txBody>
          <a:bodyPr/>
          <a:lstStyle/>
          <a:p>
            <a:r>
              <a:rPr lang="en-US" dirty="0"/>
              <a:t>Enable send and receive</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65955" y="2005668"/>
            <a:ext cx="5652285" cy="2589705"/>
          </a:xfrm>
        </p:spPr>
        <p:txBody>
          <a:bodyPr/>
          <a:lstStyle/>
          <a:p>
            <a:r>
              <a:rPr lang="en-US" sz="2000" dirty="0">
                <a:latin typeface="+mj-lt"/>
              </a:rPr>
              <a:t>Teams client will handle file selection and storage </a:t>
            </a:r>
          </a:p>
          <a:p>
            <a:r>
              <a:rPr lang="en-US" sz="1599" b="0" dirty="0">
                <a:solidFill>
                  <a:schemeClr val="tx1"/>
                </a:solidFill>
              </a:rPr>
              <a:t>Handles scenario User -&gt; Bot</a:t>
            </a:r>
          </a:p>
          <a:p>
            <a:endParaRPr lang="en-US" sz="1599" b="0" dirty="0">
              <a:solidFill>
                <a:schemeClr val="tx1"/>
              </a:solidFill>
            </a:endParaRPr>
          </a:p>
          <a:p>
            <a:r>
              <a:rPr lang="en-US" sz="2000" dirty="0">
                <a:latin typeface="+mj-lt"/>
              </a:rPr>
              <a:t>bots node</a:t>
            </a:r>
          </a:p>
          <a:p>
            <a:r>
              <a:rPr lang="en-US" sz="1599" b="0" dirty="0" err="1">
                <a:solidFill>
                  <a:schemeClr val="tx1"/>
                </a:solidFill>
              </a:rPr>
              <a:t>supportsFiles</a:t>
            </a:r>
            <a:r>
              <a:rPr lang="en-US" sz="1599" b="0" dirty="0">
                <a:solidFill>
                  <a:schemeClr val="tx1"/>
                </a:solidFill>
              </a:rPr>
              <a:t> property</a:t>
            </a:r>
          </a:p>
          <a:p>
            <a:pPr marL="285695" indent="-285695">
              <a:buFont typeface="Arial" panose="020B0604020202020204" pitchFamily="34" charset="0"/>
              <a:buChar char="•"/>
            </a:pPr>
            <a:endParaRPr lang="en-US" sz="1599" b="0" dirty="0">
              <a:solidFill>
                <a:schemeClr val="tx1"/>
              </a:solidFill>
            </a:endParaRPr>
          </a:p>
          <a:p>
            <a:endParaRPr lang="en-US" sz="1800"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678674" y="1176456"/>
            <a:ext cx="5652285" cy="2340413"/>
          </a:xfrm>
        </p:spPr>
        <p:txBody>
          <a:bodyPr/>
          <a:lstStyle/>
          <a:p>
            <a:r>
              <a:rPr lang="en-US" b="0" dirty="0">
                <a:solidFill>
                  <a:schemeClr val="tx1"/>
                </a:solidFill>
                <a:latin typeface="Consolas" panose="020B0609020204030204" pitchFamily="49" charset="0"/>
              </a:rPr>
              <a:t>"bots":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botId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a:solidFill>
                  <a:schemeClr val="tx1"/>
                </a:solidFill>
                <a:highlight>
                  <a:srgbClr val="FFFF00"/>
                </a:highlight>
                <a:latin typeface="Consolas" panose="020B0609020204030204" pitchFamily="49" charset="0"/>
              </a:rPr>
              <a:t>"</a:t>
            </a:r>
            <a:r>
              <a:rPr lang="en-US" b="0" dirty="0" err="1">
                <a:solidFill>
                  <a:schemeClr val="tx1"/>
                </a:solidFill>
                <a:highlight>
                  <a:srgbClr val="FFFF00"/>
                </a:highlight>
                <a:latin typeface="Consolas" panose="020B0609020204030204" pitchFamily="49" charset="0"/>
              </a:rPr>
              <a:t>supportsFiles</a:t>
            </a:r>
            <a:r>
              <a:rPr lang="en-US" b="0" dirty="0">
                <a:solidFill>
                  <a:schemeClr val="tx1"/>
                </a:solidFill>
                <a:highlight>
                  <a:srgbClr val="FFFF00"/>
                </a:highlight>
                <a:latin typeface="Consolas" panose="020B0609020204030204" pitchFamily="49" charset="0"/>
              </a:rPr>
              <a:t>":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spTree>
    <p:extLst>
      <p:ext uri="{BB962C8B-B14F-4D97-AF65-F5344CB8AC3E}">
        <p14:creationId xmlns:p14="http://schemas.microsoft.com/office/powerpoint/2010/main" val="18465041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999A9F-4432-4C02-BDCC-59E431465FAE}"/>
              </a:ext>
            </a:extLst>
          </p:cNvPr>
          <p:cNvPicPr>
            <a:picLocks noChangeAspect="1"/>
          </p:cNvPicPr>
          <p:nvPr/>
        </p:nvPicPr>
        <p:blipFill rotWithShape="1">
          <a:blip r:embed="rId3">
            <a:extLst>
              <a:ext uri="{28A0092B-C50C-407E-A947-70E740481C1C}">
                <a14:useLocalDpi xmlns:a14="http://schemas.microsoft.com/office/drawing/2010/main" val="0"/>
              </a:ext>
            </a:extLst>
          </a:blip>
          <a:srcRect t="4745" r="1" b="22745"/>
          <a:stretch/>
        </p:blipFill>
        <p:spPr>
          <a:xfrm>
            <a:off x="6308760" y="9715"/>
            <a:ext cx="6117934" cy="6432688"/>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4" name="Title 3">
            <a:extLst>
              <a:ext uri="{FF2B5EF4-FFF2-40B4-BE49-F238E27FC236}">
                <a16:creationId xmlns:a16="http://schemas.microsoft.com/office/drawing/2014/main" id="{8047349F-0B8F-4D12-A39C-718C1C57DDFF}"/>
              </a:ext>
            </a:extLst>
          </p:cNvPr>
          <p:cNvSpPr>
            <a:spLocks noGrp="1"/>
          </p:cNvSpPr>
          <p:nvPr>
            <p:ph type="title" idx="4294967295"/>
          </p:nvPr>
        </p:nvSpPr>
        <p:spPr>
          <a:xfrm>
            <a:off x="0" y="373063"/>
            <a:ext cx="7942263" cy="1985962"/>
          </a:xfrm>
        </p:spPr>
        <p:txBody>
          <a:bodyPr vert="horz" lIns="93260" tIns="46630" rIns="93260" bIns="46630" rtlCol="0" anchor="ctr">
            <a:normAutofit/>
          </a:bodyPr>
          <a:lstStyle/>
          <a:p>
            <a:pPr>
              <a:lnSpc>
                <a:spcPct val="90000"/>
              </a:lnSpc>
            </a:pPr>
            <a:r>
              <a:rPr lang="en-US" dirty="0"/>
              <a:t>Hi! I am Jenkins NS</a:t>
            </a:r>
          </a:p>
        </p:txBody>
      </p:sp>
      <p:sp>
        <p:nvSpPr>
          <p:cNvPr id="6" name="Title 3">
            <a:extLst>
              <a:ext uri="{FF2B5EF4-FFF2-40B4-BE49-F238E27FC236}">
                <a16:creationId xmlns:a16="http://schemas.microsoft.com/office/drawing/2014/main" id="{80B959DC-4CED-4989-BC68-7961C01F9759}"/>
              </a:ext>
            </a:extLst>
          </p:cNvPr>
          <p:cNvSpPr txBox="1">
            <a:spLocks/>
          </p:cNvSpPr>
          <p:nvPr/>
        </p:nvSpPr>
        <p:spPr>
          <a:xfrm>
            <a:off x="180661" y="2115211"/>
            <a:ext cx="7943983" cy="4506920"/>
          </a:xfrm>
          <a:prstGeom prst="rect">
            <a:avLst/>
          </a:prstGeom>
        </p:spPr>
        <p:txBody>
          <a:bodyPr vert="horz" wrap="square" lIns="93260" tIns="46630" rIns="93260" bIns="46630" rtlCol="0" anchor="ctr">
            <a:normAutofit fontScale="82500" lnSpcReduction="20000"/>
          </a:bodyPr>
          <a:lstStyle>
            <a:lvl1pPr algn="l" defTabSz="914400" rtl="0" eaLnBrk="1" latinLnBrk="0" hangingPunct="1">
              <a:lnSpc>
                <a:spcPts val="3137"/>
              </a:lnSpc>
              <a:spcBef>
                <a:spcPct val="0"/>
              </a:spcBef>
              <a:buNone/>
              <a:defRPr sz="2745" strike="noStrike" kern="1200">
                <a:solidFill>
                  <a:srgbClr val="2F2F2F"/>
                </a:solidFill>
                <a:latin typeface="+mj-lt"/>
                <a:ea typeface="+mj-ea"/>
                <a:cs typeface="+mj-cs"/>
              </a:defRPr>
            </a:lvl1pPr>
          </a:lstStyle>
          <a:p>
            <a:pPr marL="349724" indent="-349724" defTabSz="932597">
              <a:lnSpc>
                <a:spcPct val="140000"/>
              </a:lnSpc>
              <a:buFont typeface="Wingdings" panose="05000000000000000000" pitchFamily="2" charset="2"/>
              <a:buChar char="q"/>
            </a:pPr>
            <a:r>
              <a:rPr lang="en-US" sz="2448" b="1" dirty="0">
                <a:solidFill>
                  <a:schemeClr val="tx1"/>
                </a:solidFill>
                <a:latin typeface="Calibri" panose="020F0502020204030204"/>
              </a:rPr>
              <a:t>Modern Workplace Solution Architect</a:t>
            </a:r>
          </a:p>
          <a:p>
            <a:pPr marL="349724" indent="-349724" defTabSz="932597">
              <a:lnSpc>
                <a:spcPct val="140000"/>
              </a:lnSpc>
              <a:buFont typeface="Wingdings" panose="05000000000000000000" pitchFamily="2" charset="2"/>
              <a:buChar char="q"/>
            </a:pPr>
            <a:r>
              <a:rPr lang="en-US" sz="2448" b="1" dirty="0">
                <a:solidFill>
                  <a:schemeClr val="tx1"/>
                </a:solidFill>
                <a:latin typeface="Calibri" panose="020F0502020204030204"/>
              </a:rPr>
              <a:t>International Speaker</a:t>
            </a:r>
          </a:p>
          <a:p>
            <a:pPr marL="349724" indent="-349724" defTabSz="932597">
              <a:lnSpc>
                <a:spcPct val="140000"/>
              </a:lnSpc>
              <a:buFont typeface="Wingdings" panose="05000000000000000000" pitchFamily="2" charset="2"/>
              <a:buChar char="q"/>
            </a:pPr>
            <a:r>
              <a:rPr lang="en-US" sz="2448" b="1" dirty="0">
                <a:solidFill>
                  <a:schemeClr val="tx1"/>
                </a:solidFill>
                <a:latin typeface="Calibri" panose="020F0502020204030204"/>
              </a:rPr>
              <a:t>Trainer</a:t>
            </a:r>
          </a:p>
          <a:p>
            <a:pPr marL="349724" indent="-349724" defTabSz="932597">
              <a:lnSpc>
                <a:spcPct val="140000"/>
              </a:lnSpc>
              <a:buFont typeface="Wingdings" panose="05000000000000000000" pitchFamily="2" charset="2"/>
              <a:buChar char="q"/>
            </a:pPr>
            <a:r>
              <a:rPr lang="en-US" sz="2448" b="1" dirty="0">
                <a:solidFill>
                  <a:schemeClr val="tx1"/>
                </a:solidFill>
                <a:latin typeface="Calibri" panose="020F0502020204030204"/>
              </a:rPr>
              <a:t>@ JPOWER4 (</a:t>
            </a:r>
            <a:r>
              <a:rPr lang="en-GB" sz="2448" dirty="0">
                <a:solidFill>
                  <a:schemeClr val="tx1"/>
                </a:solidFill>
                <a:latin typeface="Calibri Light" panose="020F0302020204030204"/>
                <a:hlinkClick r:id="rId4">
                  <a:extLst>
                    <a:ext uri="{A12FA001-AC4F-418D-AE19-62706E023703}">
                      <ahyp:hlinkClr xmlns:ahyp="http://schemas.microsoft.com/office/drawing/2018/hyperlinkcolor" val="tx"/>
                    </a:ext>
                  </a:extLst>
                </a:hlinkClick>
              </a:rPr>
              <a:t>http://www.jpower4.com/</a:t>
            </a:r>
            <a:r>
              <a:rPr lang="en-GB" sz="2448" dirty="0">
                <a:solidFill>
                  <a:schemeClr val="tx1"/>
                </a:solidFill>
                <a:latin typeface="Calibri Light" panose="020F0302020204030204"/>
              </a:rPr>
              <a:t>)</a:t>
            </a:r>
            <a:endParaRPr lang="en-US" sz="2448" dirty="0">
              <a:solidFill>
                <a:schemeClr val="tx1"/>
              </a:solidFill>
              <a:latin typeface="Calibri Light" panose="020F0302020204030204"/>
            </a:endParaRPr>
          </a:p>
          <a:p>
            <a:pPr marL="349724" indent="-349724" defTabSz="932597">
              <a:lnSpc>
                <a:spcPct val="140000"/>
              </a:lnSpc>
              <a:buFont typeface="Wingdings" panose="05000000000000000000" pitchFamily="2" charset="2"/>
              <a:buChar char="q"/>
            </a:pPr>
            <a:r>
              <a:rPr lang="en-US" sz="2448" b="1" dirty="0">
                <a:solidFill>
                  <a:schemeClr val="tx1"/>
                </a:solidFill>
                <a:latin typeface="Calibri" panose="020F0502020204030204"/>
                <a:hlinkClick r:id="" action="ppaction://noaction">
                  <a:extLst>
                    <a:ext uri="{A12FA001-AC4F-418D-AE19-62706E023703}">
                      <ahyp:hlinkClr xmlns:ahyp="http://schemas.microsoft.com/office/drawing/2018/hyperlinkcolor" val="tx"/>
                    </a:ext>
                  </a:extLst>
                </a:hlinkClick>
              </a:rPr>
              <a:t>jenkinsns@jpower4.com</a:t>
            </a:r>
          </a:p>
          <a:p>
            <a:pPr marL="349724" indent="-349724" defTabSz="932597">
              <a:lnSpc>
                <a:spcPct val="140000"/>
              </a:lnSpc>
              <a:buFont typeface="Wingdings" panose="05000000000000000000" pitchFamily="2" charset="2"/>
              <a:buChar char="q"/>
            </a:pPr>
            <a:r>
              <a:rPr lang="en-US" sz="2448" b="1" dirty="0">
                <a:solidFill>
                  <a:schemeClr val="tx1"/>
                </a:solidFill>
                <a:latin typeface="Calibri" panose="020F0502020204030204"/>
                <a:hlinkClick r:id="" action="ppaction://noaction">
                  <a:extLst>
                    <a:ext uri="{A12FA001-AC4F-418D-AE19-62706E023703}">
                      <ahyp:hlinkClr xmlns:ahyp="http://schemas.microsoft.com/office/drawing/2018/hyperlinkcolor" val="tx"/>
                    </a:ext>
                  </a:extLst>
                </a:hlinkClick>
              </a:rPr>
              <a:t>jenkinsns@gmail.com</a:t>
            </a:r>
            <a:endParaRPr lang="en-US" sz="2448" b="1" dirty="0">
              <a:solidFill>
                <a:schemeClr val="tx1"/>
              </a:solidFill>
              <a:latin typeface="Calibri" panose="020F0502020204030204"/>
            </a:endParaRPr>
          </a:p>
          <a:p>
            <a:pPr marL="349724" indent="-349724" defTabSz="932597">
              <a:lnSpc>
                <a:spcPct val="140000"/>
              </a:lnSpc>
              <a:buFont typeface="Wingdings" panose="05000000000000000000" pitchFamily="2" charset="2"/>
              <a:buChar char="q"/>
            </a:pPr>
            <a:r>
              <a:rPr lang="en-US" sz="2448" b="1" dirty="0">
                <a:solidFill>
                  <a:schemeClr val="tx1"/>
                </a:solidFill>
                <a:latin typeface="Calibri Light" panose="020F0302020204030204"/>
                <a:hlinkClick r:id="rId5">
                  <a:extLst>
                    <a:ext uri="{A12FA001-AC4F-418D-AE19-62706E023703}">
                      <ahyp:hlinkClr xmlns:ahyp="http://schemas.microsoft.com/office/drawing/2018/hyperlinkcolor" val="tx"/>
                    </a:ext>
                  </a:extLst>
                </a:hlinkClick>
              </a:rPr>
              <a:t>@</a:t>
            </a:r>
            <a:r>
              <a:rPr lang="en-US" sz="2448" b="1" dirty="0" err="1">
                <a:solidFill>
                  <a:schemeClr val="tx1"/>
                </a:solidFill>
                <a:latin typeface="Calibri Light" panose="020F0302020204030204"/>
                <a:hlinkClick r:id="rId5">
                  <a:extLst>
                    <a:ext uri="{A12FA001-AC4F-418D-AE19-62706E023703}">
                      <ahyp:hlinkClr xmlns:ahyp="http://schemas.microsoft.com/office/drawing/2018/hyperlinkcolor" val="tx"/>
                    </a:ext>
                  </a:extLst>
                </a:hlinkClick>
              </a:rPr>
              <a:t>jenkinsns</a:t>
            </a:r>
            <a:r>
              <a:rPr lang="en-US" sz="2448" b="1" dirty="0">
                <a:solidFill>
                  <a:schemeClr val="tx1"/>
                </a:solidFill>
                <a:latin typeface="Calibri Light" panose="020F0302020204030204"/>
                <a:hlinkClick r:id="rId5">
                  <a:extLst>
                    <a:ext uri="{A12FA001-AC4F-418D-AE19-62706E023703}">
                      <ahyp:hlinkClr xmlns:ahyp="http://schemas.microsoft.com/office/drawing/2018/hyperlinkcolor" val="tx"/>
                    </a:ext>
                  </a:extLst>
                </a:hlinkClick>
              </a:rPr>
              <a:t> </a:t>
            </a:r>
            <a:endParaRPr lang="en-US" sz="2448" b="1" dirty="0">
              <a:solidFill>
                <a:schemeClr val="tx1"/>
              </a:solidFill>
              <a:latin typeface="Calibri Light" panose="020F0302020204030204"/>
            </a:endParaRPr>
          </a:p>
          <a:p>
            <a:pPr marL="349724" indent="-349724" defTabSz="932597">
              <a:lnSpc>
                <a:spcPct val="140000"/>
              </a:lnSpc>
              <a:buFont typeface="Wingdings" panose="05000000000000000000" pitchFamily="2" charset="2"/>
              <a:buChar char="q"/>
            </a:pPr>
            <a:r>
              <a:rPr lang="en-US" sz="2448" b="1" dirty="0">
                <a:solidFill>
                  <a:schemeClr val="tx1"/>
                </a:solidFill>
                <a:latin typeface="Calibri" panose="020F0502020204030204"/>
              </a:rPr>
              <a:t>My Blog Posts</a:t>
            </a:r>
            <a:r>
              <a:rPr lang="en-US" sz="2448" b="1" dirty="0">
                <a:solidFill>
                  <a:schemeClr val="tx1"/>
                </a:solidFill>
                <a:latin typeface="Calibri Light" panose="020F0302020204030204"/>
              </a:rPr>
              <a:t> : </a:t>
            </a:r>
            <a:r>
              <a:rPr lang="en-US" sz="2448" dirty="0">
                <a:solidFill>
                  <a:schemeClr val="tx1"/>
                </a:solidFill>
                <a:latin typeface="Calibri Light" panose="020F0302020204030204"/>
                <a:hlinkClick r:id="rId6">
                  <a:extLst>
                    <a:ext uri="{A12FA001-AC4F-418D-AE19-62706E023703}">
                      <ahyp:hlinkClr xmlns:ahyp="http://schemas.microsoft.com/office/drawing/2018/hyperlinkcolor" val="tx"/>
                    </a:ext>
                  </a:extLst>
                </a:hlinkClick>
              </a:rPr>
              <a:t>http://www.Jenkinsblogs.com</a:t>
            </a:r>
            <a:endParaRPr lang="en-US" sz="2448" dirty="0">
              <a:solidFill>
                <a:schemeClr val="tx1"/>
              </a:solidFill>
              <a:latin typeface="Calibri Light" panose="020F0302020204030204"/>
            </a:endParaRPr>
          </a:p>
          <a:p>
            <a:pPr marL="349724" indent="-349724" defTabSz="932597">
              <a:lnSpc>
                <a:spcPct val="140000"/>
              </a:lnSpc>
              <a:buFont typeface="Wingdings" panose="05000000000000000000" pitchFamily="2" charset="2"/>
              <a:buChar char="q"/>
            </a:pPr>
            <a:r>
              <a:rPr lang="en-GB" sz="2448" b="1" dirty="0">
                <a:solidFill>
                  <a:schemeClr val="tx1"/>
                </a:solidFill>
                <a:latin typeface="Calibri" panose="020F0502020204030204"/>
              </a:rPr>
              <a:t>SPFx</a:t>
            </a:r>
            <a:r>
              <a:rPr lang="en-GB" sz="2448" b="1" dirty="0">
                <a:solidFill>
                  <a:schemeClr val="tx1"/>
                </a:solidFill>
                <a:latin typeface="Calibri Light" panose="020F0302020204030204"/>
              </a:rPr>
              <a:t>: </a:t>
            </a:r>
            <a:r>
              <a:rPr lang="en-GB" sz="2448" dirty="0">
                <a:solidFill>
                  <a:schemeClr val="tx1"/>
                </a:solidFill>
                <a:latin typeface="Calibri Light" panose="020F0302020204030204"/>
                <a:hlinkClick r:id="rId7">
                  <a:extLst>
                    <a:ext uri="{A12FA001-AC4F-418D-AE19-62706E023703}">
                      <ahyp:hlinkClr xmlns:ahyp="http://schemas.microsoft.com/office/drawing/2018/hyperlinkcolor" val="tx"/>
                    </a:ext>
                  </a:extLst>
                </a:hlinkClick>
              </a:rPr>
              <a:t>https://www.facebook.com/spfxinfo/</a:t>
            </a:r>
            <a:endParaRPr lang="en-GB" sz="2448" dirty="0">
              <a:solidFill>
                <a:schemeClr val="tx1"/>
              </a:solidFill>
              <a:latin typeface="Calibri Light" panose="020F0302020204030204"/>
            </a:endParaRPr>
          </a:p>
          <a:p>
            <a:pPr marL="349724" indent="-349724" defTabSz="932597">
              <a:lnSpc>
                <a:spcPct val="140000"/>
              </a:lnSpc>
              <a:buFont typeface="Wingdings" panose="05000000000000000000" pitchFamily="2" charset="2"/>
              <a:buChar char="q"/>
            </a:pPr>
            <a:r>
              <a:rPr lang="en-GB" sz="2448" b="1" dirty="0">
                <a:solidFill>
                  <a:schemeClr val="tx1"/>
                </a:solidFill>
                <a:latin typeface="Calibri" panose="020F0502020204030204"/>
              </a:rPr>
              <a:t>MS Teams</a:t>
            </a:r>
            <a:r>
              <a:rPr lang="en-GB" sz="2448" b="1" dirty="0">
                <a:solidFill>
                  <a:schemeClr val="tx1"/>
                </a:solidFill>
                <a:latin typeface="Calibri Light" panose="020F0302020204030204"/>
              </a:rPr>
              <a:t>: </a:t>
            </a:r>
            <a:r>
              <a:rPr lang="en-GB" sz="2448" dirty="0">
                <a:solidFill>
                  <a:schemeClr val="tx1"/>
                </a:solidFill>
                <a:latin typeface="Calibri Light" panose="020F0302020204030204"/>
                <a:hlinkClick r:id="rId8">
                  <a:extLst>
                    <a:ext uri="{A12FA001-AC4F-418D-AE19-62706E023703}">
                      <ahyp:hlinkClr xmlns:ahyp="http://schemas.microsoft.com/office/drawing/2018/hyperlinkcolor" val="tx"/>
                    </a:ext>
                  </a:extLst>
                </a:hlinkClick>
              </a:rPr>
              <a:t>https://www.facebook.com/msteamsinfo</a:t>
            </a:r>
            <a:r>
              <a:rPr lang="en-GB" sz="2448" dirty="0">
                <a:solidFill>
                  <a:schemeClr val="tx1"/>
                </a:solidFill>
                <a:latin typeface="Calibri Light" panose="020F0302020204030204"/>
              </a:rPr>
              <a:t> </a:t>
            </a:r>
          </a:p>
          <a:p>
            <a:pPr marL="349724" indent="-349724" defTabSz="932597">
              <a:lnSpc>
                <a:spcPct val="140000"/>
              </a:lnSpc>
              <a:buFont typeface="Wingdings" panose="05000000000000000000" pitchFamily="2" charset="2"/>
              <a:buChar char="q"/>
            </a:pPr>
            <a:r>
              <a:rPr lang="en-GB" sz="2448" b="1" dirty="0" err="1">
                <a:solidFill>
                  <a:schemeClr val="tx1"/>
                </a:solidFill>
                <a:latin typeface="Calibri" panose="020F0502020204030204"/>
              </a:rPr>
              <a:t>Github</a:t>
            </a:r>
            <a:r>
              <a:rPr lang="en-GB" sz="2448" dirty="0">
                <a:solidFill>
                  <a:schemeClr val="tx1"/>
                </a:solidFill>
                <a:latin typeface="Calibri Light" panose="020F0302020204030204"/>
              </a:rPr>
              <a:t> : </a:t>
            </a:r>
            <a:r>
              <a:rPr lang="en-GB" sz="2448" dirty="0">
                <a:solidFill>
                  <a:schemeClr val="tx1"/>
                </a:solidFill>
                <a:latin typeface="Calibri Light" panose="020F0302020204030204"/>
                <a:hlinkClick r:id="rId9">
                  <a:extLst>
                    <a:ext uri="{A12FA001-AC4F-418D-AE19-62706E023703}">
                      <ahyp:hlinkClr xmlns:ahyp="http://schemas.microsoft.com/office/drawing/2018/hyperlinkcolor" val="tx"/>
                    </a:ext>
                  </a:extLst>
                </a:hlinkClick>
              </a:rPr>
              <a:t>https://github.com/jenkinsns</a:t>
            </a:r>
            <a:r>
              <a:rPr lang="en-GB" sz="2448" dirty="0">
                <a:solidFill>
                  <a:schemeClr val="tx1"/>
                </a:solidFill>
                <a:latin typeface="Calibri Light" panose="020F0302020204030204"/>
              </a:rPr>
              <a:t> </a:t>
            </a:r>
            <a:r>
              <a:rPr lang="en-US" sz="2448" dirty="0">
                <a:solidFill>
                  <a:schemeClr val="tx1"/>
                </a:solidFill>
                <a:latin typeface="Calibri Light" panose="020F0302020204030204"/>
              </a:rPr>
              <a:t>  </a:t>
            </a:r>
            <a:br>
              <a:rPr lang="en-US" sz="2448" dirty="0">
                <a:solidFill>
                  <a:schemeClr val="tx1"/>
                </a:solidFill>
                <a:latin typeface="Calibri Light" panose="020F0302020204030204"/>
              </a:rPr>
            </a:br>
            <a:endParaRPr lang="en-US" sz="2448" b="1" dirty="0">
              <a:solidFill>
                <a:schemeClr val="tx1"/>
              </a:solidFill>
              <a:latin typeface="Calibri" panose="020F0502020204030204"/>
            </a:endParaRPr>
          </a:p>
        </p:txBody>
      </p:sp>
      <p:pic>
        <p:nvPicPr>
          <p:cNvPr id="3" name="Picture 2">
            <a:extLst>
              <a:ext uri="{FF2B5EF4-FFF2-40B4-BE49-F238E27FC236}">
                <a16:creationId xmlns:a16="http://schemas.microsoft.com/office/drawing/2014/main" id="{5FA60225-D1EB-40B6-AF99-A8FF6825F29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85816" y="4092569"/>
            <a:ext cx="286063" cy="284573"/>
          </a:xfrm>
          <a:prstGeom prst="rect">
            <a:avLst/>
          </a:prstGeom>
        </p:spPr>
      </p:pic>
      <p:sp>
        <p:nvSpPr>
          <p:cNvPr id="9" name="Marcador de texto 1">
            <a:extLst>
              <a:ext uri="{FF2B5EF4-FFF2-40B4-BE49-F238E27FC236}">
                <a16:creationId xmlns:a16="http://schemas.microsoft.com/office/drawing/2014/main" id="{3DD3B25E-D19B-4557-8440-15A1571C7B59}"/>
              </a:ext>
            </a:extLst>
          </p:cNvPr>
          <p:cNvSpPr txBox="1">
            <a:spLocks/>
          </p:cNvSpPr>
          <p:nvPr/>
        </p:nvSpPr>
        <p:spPr>
          <a:xfrm>
            <a:off x="-8017" y="0"/>
            <a:ext cx="12434711" cy="6984810"/>
          </a:xfrm>
          <a:prstGeom prst="rect">
            <a:avLst/>
          </a:prstGeom>
          <a:solidFill>
            <a:schemeClr val="bg1">
              <a:alpha val="25000"/>
            </a:schemeClr>
          </a:solidFill>
        </p:spPr>
        <p:txBody>
          <a:bodyPr vert="horz" lIns="93260" tIns="46630" rIns="93260" bIns="4663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3672" b="1" dirty="0">
              <a:solidFill>
                <a:srgbClr val="124548"/>
              </a:solidFill>
              <a:latin typeface="Calibri" panose="020F0502020204030204"/>
            </a:endParaRPr>
          </a:p>
          <a:p>
            <a:pPr defTabSz="932597"/>
            <a:endParaRPr lang="en-US" sz="3672" b="1" dirty="0">
              <a:solidFill>
                <a:srgbClr val="124548"/>
              </a:solidFill>
              <a:latin typeface="Calibri" panose="020F0502020204030204"/>
            </a:endParaRPr>
          </a:p>
          <a:p>
            <a:pPr defTabSz="932597"/>
            <a:endParaRPr lang="en-US" sz="3672" b="1" dirty="0">
              <a:solidFill>
                <a:srgbClr val="124548"/>
              </a:solidFill>
              <a:latin typeface="Calibri" panose="020F0502020204030204"/>
            </a:endParaRPr>
          </a:p>
          <a:p>
            <a:pPr defTabSz="932597"/>
            <a:endParaRPr lang="en-US" sz="3672" b="1" dirty="0">
              <a:solidFill>
                <a:srgbClr val="124548"/>
              </a:solidFill>
              <a:latin typeface="Calibri" panose="020F0502020204030204"/>
            </a:endParaRPr>
          </a:p>
          <a:p>
            <a:pPr defTabSz="932597"/>
            <a:endParaRPr lang="en-US" sz="3672" b="1" dirty="0">
              <a:solidFill>
                <a:srgbClr val="124548"/>
              </a:solidFill>
              <a:latin typeface="Calibri" panose="020F0502020204030204"/>
            </a:endParaRPr>
          </a:p>
          <a:p>
            <a:pPr defTabSz="932597"/>
            <a:endParaRPr lang="en-US" sz="3672" b="1" dirty="0">
              <a:solidFill>
                <a:srgbClr val="124548"/>
              </a:solidFill>
              <a:latin typeface="Calibri" panose="020F0502020204030204"/>
            </a:endParaRPr>
          </a:p>
          <a:p>
            <a:pPr defTabSz="932597"/>
            <a:endParaRPr lang="en-US" sz="3672" b="1" dirty="0">
              <a:solidFill>
                <a:srgbClr val="124548"/>
              </a:solidFill>
              <a:latin typeface="Calibri" panose="020F0502020204030204"/>
            </a:endParaRPr>
          </a:p>
          <a:p>
            <a:pPr defTabSz="932597"/>
            <a:endParaRPr lang="en-US" sz="3672" b="1" dirty="0">
              <a:solidFill>
                <a:srgbClr val="124548"/>
              </a:solidFill>
              <a:latin typeface="Calibri" panose="020F0502020204030204"/>
            </a:endParaRPr>
          </a:p>
          <a:p>
            <a:pPr defTabSz="932597"/>
            <a:endParaRPr lang="en-US" sz="3672" b="1" dirty="0">
              <a:solidFill>
                <a:srgbClr val="124548"/>
              </a:solidFill>
              <a:latin typeface="Calibri" panose="020F0502020204030204"/>
            </a:endParaRPr>
          </a:p>
          <a:p>
            <a:pPr defTabSz="932597"/>
            <a:endParaRPr lang="en-US" sz="3672" b="1" dirty="0">
              <a:solidFill>
                <a:srgbClr val="124548"/>
              </a:solidFill>
              <a:latin typeface="Calibri" panose="020F0502020204030204"/>
            </a:endParaRPr>
          </a:p>
          <a:p>
            <a:pPr defTabSz="932597"/>
            <a:endParaRPr lang="en-US" sz="3672" b="1" dirty="0">
              <a:solidFill>
                <a:srgbClr val="124548"/>
              </a:solidFill>
              <a:latin typeface="Calibri" panose="020F0502020204030204"/>
            </a:endParaRPr>
          </a:p>
        </p:txBody>
      </p:sp>
      <p:pic>
        <p:nvPicPr>
          <p:cNvPr id="8" name="Picture 7">
            <a:extLst>
              <a:ext uri="{FF2B5EF4-FFF2-40B4-BE49-F238E27FC236}">
                <a16:creationId xmlns:a16="http://schemas.microsoft.com/office/drawing/2014/main" id="{77373BBC-BFED-4ADB-80D8-7718201A093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9797" y="6520246"/>
            <a:ext cx="1733550" cy="266700"/>
          </a:xfrm>
          <a:prstGeom prst="rect">
            <a:avLst/>
          </a:prstGeom>
        </p:spPr>
      </p:pic>
    </p:spTree>
    <p:extLst>
      <p:ext uri="{BB962C8B-B14F-4D97-AF65-F5344CB8AC3E}">
        <p14:creationId xmlns:p14="http://schemas.microsoft.com/office/powerpoint/2010/main" val="314903104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51D43DE-7414-47EF-8459-1CD963A9CE2F}"/>
              </a:ext>
            </a:extLst>
          </p:cNvPr>
          <p:cNvSpPr/>
          <p:nvPr/>
        </p:nvSpPr>
        <p:spPr bwMode="auto">
          <a:xfrm>
            <a:off x="-1" y="0"/>
            <a:ext cx="12436475" cy="6994525"/>
          </a:xfrm>
          <a:prstGeom prst="rect">
            <a:avLst/>
          </a:prstGeom>
          <a:solidFill>
            <a:srgbClr val="282828">
              <a:alpha val="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7200" spc="-150" dirty="0">
                <a:ln w="3175">
                  <a:noFill/>
                </a:ln>
                <a:gradFill>
                  <a:gsLst>
                    <a:gs pos="1250">
                      <a:schemeClr val="tx1"/>
                    </a:gs>
                    <a:gs pos="100000">
                      <a:schemeClr val="tx1"/>
                    </a:gs>
                  </a:gsLst>
                  <a:lin ang="5400000" scaled="0"/>
                </a:gradFill>
                <a:latin typeface="+mj-lt"/>
                <a:cs typeface="Segoe UI" pitchFamily="34" charset="0"/>
              </a:rPr>
              <a:t>Bot Demo</a:t>
            </a:r>
          </a:p>
        </p:txBody>
      </p:sp>
    </p:spTree>
    <p:extLst>
      <p:ext uri="{BB962C8B-B14F-4D97-AF65-F5344CB8AC3E}">
        <p14:creationId xmlns:p14="http://schemas.microsoft.com/office/powerpoint/2010/main" val="454127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4">
            <a:extLst>
              <a:ext uri="{FF2B5EF4-FFF2-40B4-BE49-F238E27FC236}">
                <a16:creationId xmlns:a16="http://schemas.microsoft.com/office/drawing/2014/main" id="{9395B8DB-F84E-4918-911D-9D8494A07446}"/>
              </a:ext>
            </a:extLst>
          </p:cNvPr>
          <p:cNvSpPr txBox="1">
            <a:spLocks/>
          </p:cNvSpPr>
          <p:nvPr/>
        </p:nvSpPr>
        <p:spPr>
          <a:xfrm>
            <a:off x="4112395" y="2811470"/>
            <a:ext cx="7466333" cy="858416"/>
          </a:xfrm>
          <a:prstGeom prst="rect">
            <a:avLst/>
          </a:prstGeom>
        </p:spPr>
        <p:txBody>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Messaging Extensions</a:t>
            </a:r>
            <a:endParaRPr kumimoji="0" lang="es-ES" sz="4800" b="0" i="0" u="none" strike="noStrike" kern="1200" cap="none" spc="-150" normalizeH="0" baseline="0" noProof="0" dirty="0">
              <a:ln w="3175">
                <a:noFill/>
              </a:ln>
              <a:gradFill>
                <a:gsLst>
                  <a:gs pos="1250">
                    <a:srgbClr val="2F2F2F"/>
                  </a:gs>
                  <a:gs pos="100000">
                    <a:srgbClr val="2F2F2F"/>
                  </a:gs>
                </a:gsLst>
                <a:lin ang="5400000" scaled="0"/>
              </a:gradFill>
              <a:effectLst/>
              <a:uLnTx/>
              <a:uFillTx/>
              <a:latin typeface="Segoe UI Semibold"/>
              <a:ea typeface="+mn-ea"/>
              <a:cs typeface="Segoe UI" pitchFamily="34" charset="0"/>
            </a:endParaRPr>
          </a:p>
        </p:txBody>
      </p:sp>
      <p:sp>
        <p:nvSpPr>
          <p:cNvPr id="3" name="Text Placeholder 8">
            <a:extLst>
              <a:ext uri="{FF2B5EF4-FFF2-40B4-BE49-F238E27FC236}">
                <a16:creationId xmlns:a16="http://schemas.microsoft.com/office/drawing/2014/main" id="{EE793703-3BFD-4F06-A549-81404291F39E}"/>
              </a:ext>
            </a:extLst>
          </p:cNvPr>
          <p:cNvSpPr>
            <a:spLocks noGrp="1"/>
          </p:cNvSpPr>
          <p:nvPr/>
        </p:nvSpPr>
        <p:spPr>
          <a:xfrm>
            <a:off x="4143823" y="3497262"/>
            <a:ext cx="5213350" cy="193675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Events and Queries</a:t>
            </a:r>
          </a:p>
          <a:p>
            <a:pPr marL="0" indent="0">
              <a:buNone/>
            </a:pPr>
            <a:r>
              <a:rPr lang="en-US" dirty="0"/>
              <a:t>Responding to User Requests</a:t>
            </a:r>
          </a:p>
          <a:p>
            <a:pPr marL="0" indent="0">
              <a:buNone/>
            </a:pPr>
            <a:r>
              <a:rPr lang="en-US" dirty="0"/>
              <a:t>Message Extensions in App Manifest</a:t>
            </a:r>
          </a:p>
        </p:txBody>
      </p:sp>
    </p:spTree>
    <p:extLst>
      <p:ext uri="{BB962C8B-B14F-4D97-AF65-F5344CB8AC3E}">
        <p14:creationId xmlns:p14="http://schemas.microsoft.com/office/powerpoint/2010/main" val="7031127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Events and Queries</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4294967295"/>
          </p:nvPr>
        </p:nvSpPr>
        <p:spPr>
          <a:xfrm>
            <a:off x="438969" y="2058462"/>
            <a:ext cx="4672731" cy="4334878"/>
          </a:xfrm>
        </p:spPr>
        <p:txBody>
          <a:bodyPr/>
          <a:lstStyle/>
          <a:p>
            <a:r>
              <a:rPr lang="en-US" dirty="0">
                <a:solidFill>
                  <a:srgbClr val="5855AF"/>
                </a:solidFill>
                <a:latin typeface="+mj-lt"/>
              </a:rPr>
              <a:t>Activity payload</a:t>
            </a:r>
          </a:p>
          <a:p>
            <a:pPr>
              <a:spcBef>
                <a:spcPts val="1199"/>
              </a:spcBef>
            </a:pPr>
            <a:r>
              <a:rPr lang="en-US" sz="1800" dirty="0"/>
              <a:t>Type is </a:t>
            </a:r>
            <a:r>
              <a:rPr lang="en-US" sz="1800" dirty="0">
                <a:latin typeface="Consolas" panose="020B0609020204030204" pitchFamily="49" charset="0"/>
              </a:rPr>
              <a:t>invoke</a:t>
            </a:r>
          </a:p>
          <a:p>
            <a:pPr>
              <a:spcBef>
                <a:spcPts val="1199"/>
              </a:spcBef>
            </a:pPr>
            <a:r>
              <a:rPr lang="en-US" sz="1800" dirty="0"/>
              <a:t>Name identifies type of event </a:t>
            </a:r>
          </a:p>
          <a:p>
            <a:pPr lvl="1">
              <a:spcBef>
                <a:spcPts val="400"/>
              </a:spcBef>
            </a:pPr>
            <a:r>
              <a:rPr lang="en-US" sz="1800" dirty="0" err="1">
                <a:solidFill>
                  <a:schemeClr val="tx1"/>
                </a:solidFill>
                <a:latin typeface="Consolas" panose="020B0609020204030204" pitchFamily="49" charset="0"/>
              </a:rPr>
              <a:t>composeExtension</a:t>
            </a:r>
            <a:r>
              <a:rPr lang="en-US" sz="1800" dirty="0">
                <a:solidFill>
                  <a:schemeClr val="tx1"/>
                </a:solidFill>
                <a:latin typeface="Consolas" panose="020B0609020204030204" pitchFamily="49" charset="0"/>
              </a:rPr>
              <a:t>/query</a:t>
            </a:r>
          </a:p>
          <a:p>
            <a:pPr lvl="1">
              <a:spcBef>
                <a:spcPts val="400"/>
              </a:spcBef>
            </a:pPr>
            <a:r>
              <a:rPr lang="en-US" sz="1800" dirty="0" err="1">
                <a:solidFill>
                  <a:schemeClr val="tx1"/>
                </a:solidFill>
                <a:latin typeface="Consolas" panose="020B0609020204030204" pitchFamily="49" charset="0"/>
              </a:rPr>
              <a:t>composeExtension</a:t>
            </a:r>
            <a:r>
              <a:rPr lang="en-US" sz="1800" dirty="0">
                <a:solidFill>
                  <a:schemeClr val="tx1"/>
                </a:solidFill>
                <a:latin typeface="Consolas" panose="020B0609020204030204" pitchFamily="49" charset="0"/>
              </a:rPr>
              <a:t>/</a:t>
            </a:r>
            <a:r>
              <a:rPr lang="en-US" sz="1800" dirty="0" err="1">
                <a:solidFill>
                  <a:schemeClr val="tx1"/>
                </a:solidFill>
                <a:latin typeface="Consolas" panose="020B0609020204030204" pitchFamily="49" charset="0"/>
              </a:rPr>
              <a:t>querySettingUrl</a:t>
            </a:r>
            <a:endParaRPr lang="en-US" sz="1800" dirty="0">
              <a:solidFill>
                <a:schemeClr val="tx1"/>
              </a:solidFill>
              <a:latin typeface="Consolas" panose="020B0609020204030204" pitchFamily="49" charset="0"/>
            </a:endParaRPr>
          </a:p>
          <a:p>
            <a:pPr lvl="1">
              <a:spcBef>
                <a:spcPts val="400"/>
              </a:spcBef>
            </a:pPr>
            <a:r>
              <a:rPr lang="en-US" sz="1800" dirty="0" err="1">
                <a:solidFill>
                  <a:schemeClr val="tx1"/>
                </a:solidFill>
                <a:latin typeface="Consolas" panose="020B0609020204030204" pitchFamily="49" charset="0"/>
              </a:rPr>
              <a:t>composeExtension</a:t>
            </a:r>
            <a:r>
              <a:rPr lang="en-US" sz="1800" dirty="0">
                <a:solidFill>
                  <a:schemeClr val="tx1"/>
                </a:solidFill>
                <a:latin typeface="Consolas" panose="020B0609020204030204" pitchFamily="49" charset="0"/>
              </a:rPr>
              <a:t>/setting</a:t>
            </a:r>
          </a:p>
          <a:p>
            <a:pPr>
              <a:spcBef>
                <a:spcPts val="1199"/>
              </a:spcBef>
            </a:pPr>
            <a:r>
              <a:rPr lang="en-US" sz="1800" dirty="0"/>
              <a:t>Sent to registered bot endpoint</a:t>
            </a:r>
          </a:p>
          <a:p>
            <a:pPr>
              <a:spcBef>
                <a:spcPts val="1199"/>
              </a:spcBef>
            </a:pPr>
            <a:r>
              <a:rPr lang="en-US" sz="1800" dirty="0"/>
              <a:t>Teams Connector NuGet package provides detection methods and data models</a:t>
            </a:r>
          </a:p>
          <a:p>
            <a:endParaRPr lang="en-US" sz="1800" dirty="0"/>
          </a:p>
        </p:txBody>
      </p:sp>
      <p:pic>
        <p:nvPicPr>
          <p:cNvPr id="4100" name="Picture 4" descr="C:\Users\Paul\AppData\Local\Temp\SNAGHTML1bb15bda.PNG">
            <a:extLst>
              <a:ext uri="{FF2B5EF4-FFF2-40B4-BE49-F238E27FC236}">
                <a16:creationId xmlns:a16="http://schemas.microsoft.com/office/drawing/2014/main" id="{C81F0CE8-F8D1-41B6-B761-213D07362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347" y="2256415"/>
            <a:ext cx="5131158" cy="410492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0297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Events and Queries</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65955" y="2005668"/>
            <a:ext cx="5652285" cy="3945072"/>
          </a:xfrm>
        </p:spPr>
        <p:txBody>
          <a:bodyPr/>
          <a:lstStyle/>
          <a:p>
            <a:r>
              <a:rPr lang="en-US" dirty="0">
                <a:solidFill>
                  <a:srgbClr val="5855AF"/>
                </a:solidFill>
                <a:latin typeface="+mj-lt"/>
              </a:rPr>
              <a:t>Query events</a:t>
            </a:r>
          </a:p>
          <a:p>
            <a:pPr>
              <a:spcBef>
                <a:spcPts val="1199"/>
              </a:spcBef>
            </a:pPr>
            <a:r>
              <a:rPr lang="en-US" sz="1800" dirty="0">
                <a:latin typeface="+mj-lt"/>
              </a:rPr>
              <a:t>Query data sent to bot</a:t>
            </a:r>
          </a:p>
          <a:p>
            <a:pPr>
              <a:spcBef>
                <a:spcPts val="1199"/>
              </a:spcBef>
            </a:pPr>
            <a:r>
              <a:rPr lang="en-US" sz="1800" dirty="0" err="1">
                <a:latin typeface="Consolas" panose="020B0609020204030204" pitchFamily="49" charset="0"/>
              </a:rPr>
              <a:t>Activity.GetComposeExtensionQueryData</a:t>
            </a:r>
            <a:r>
              <a:rPr lang="en-US" sz="1800" dirty="0">
                <a:latin typeface="Consolas" panose="020B0609020204030204" pitchFamily="49" charset="0"/>
              </a:rPr>
              <a:t>()</a:t>
            </a:r>
          </a:p>
          <a:p>
            <a:pPr marL="514251" lvl="1" indent="-285695">
              <a:spcBef>
                <a:spcPts val="400"/>
              </a:spcBef>
              <a:buFont typeface="Arial" panose="020B0604020202020204" pitchFamily="34" charset="0"/>
              <a:buChar char="•"/>
            </a:pPr>
            <a:r>
              <a:rPr lang="en-US" sz="1800" dirty="0">
                <a:solidFill>
                  <a:schemeClr val="tx1"/>
                </a:solidFill>
                <a:latin typeface="+mj-lt"/>
              </a:rPr>
              <a:t>Verify </a:t>
            </a:r>
            <a:r>
              <a:rPr lang="en-US" sz="1800" dirty="0" err="1">
                <a:solidFill>
                  <a:schemeClr val="tx1"/>
                </a:solidFill>
                <a:latin typeface="+mj-lt"/>
              </a:rPr>
              <a:t>commandId</a:t>
            </a:r>
            <a:r>
              <a:rPr lang="en-US" sz="1800" dirty="0">
                <a:solidFill>
                  <a:schemeClr val="tx1"/>
                </a:solidFill>
                <a:latin typeface="+mj-lt"/>
              </a:rPr>
              <a:t> and parameters</a:t>
            </a:r>
          </a:p>
          <a:p>
            <a:pPr marL="514251" lvl="1" indent="-285695">
              <a:spcBef>
                <a:spcPts val="400"/>
              </a:spcBef>
              <a:buFont typeface="Arial" panose="020B0604020202020204" pitchFamily="34" charset="0"/>
              <a:buChar char="•"/>
            </a:pPr>
            <a:r>
              <a:rPr lang="en-US" sz="1800" dirty="0">
                <a:solidFill>
                  <a:schemeClr val="tx1"/>
                </a:solidFill>
                <a:latin typeface="+mj-lt"/>
              </a:rPr>
              <a:t>Use parameter value to query your service</a:t>
            </a:r>
          </a:p>
          <a:p>
            <a:pPr>
              <a:spcBef>
                <a:spcPts val="1199"/>
              </a:spcBef>
            </a:pPr>
            <a:r>
              <a:rPr lang="en-US" sz="1800" dirty="0">
                <a:latin typeface="+mj-lt"/>
              </a:rPr>
              <a:t>Respond with attachment layout of “List”</a:t>
            </a:r>
          </a:p>
          <a:p>
            <a:pPr marL="514251" lvl="1" indent="-285695">
              <a:spcBef>
                <a:spcPts val="400"/>
              </a:spcBef>
              <a:buFont typeface="Arial" panose="020B0604020202020204" pitchFamily="34" charset="0"/>
              <a:buChar char="•"/>
            </a:pPr>
            <a:r>
              <a:rPr lang="en-US" sz="1800" dirty="0">
                <a:latin typeface="+mj-lt"/>
              </a:rPr>
              <a:t>Adaptive Card</a:t>
            </a:r>
          </a:p>
          <a:p>
            <a:pPr marL="514251" lvl="1" indent="-285695">
              <a:spcBef>
                <a:spcPts val="400"/>
              </a:spcBef>
              <a:buFont typeface="Arial" panose="020B0604020202020204" pitchFamily="34" charset="0"/>
              <a:buChar char="•"/>
            </a:pPr>
            <a:r>
              <a:rPr lang="en-US" sz="1800" dirty="0">
                <a:latin typeface="+mj-lt"/>
              </a:rPr>
              <a:t>Hero Card</a:t>
            </a:r>
          </a:p>
          <a:p>
            <a:pPr marL="514251" lvl="1" indent="-285695">
              <a:spcBef>
                <a:spcPts val="400"/>
              </a:spcBef>
              <a:buFont typeface="Arial" panose="020B0604020202020204" pitchFamily="34" charset="0"/>
              <a:buChar char="•"/>
            </a:pPr>
            <a:r>
              <a:rPr lang="en-US" sz="1800" dirty="0">
                <a:latin typeface="+mj-lt"/>
              </a:rPr>
              <a:t>Thumbnail Card</a:t>
            </a:r>
          </a:p>
          <a:p>
            <a:pPr marL="514251" lvl="1" indent="-285695">
              <a:spcBef>
                <a:spcPts val="400"/>
              </a:spcBef>
              <a:buFont typeface="Arial" panose="020B0604020202020204" pitchFamily="34" charset="0"/>
              <a:buChar char="•"/>
            </a:pPr>
            <a:r>
              <a:rPr lang="en-US" sz="1800" dirty="0">
                <a:latin typeface="+mj-lt"/>
              </a:rPr>
              <a:t>O365Connector Card</a:t>
            </a:r>
            <a:endParaRPr lang="en-US" dirty="0">
              <a:latin typeface="+mj-lt"/>
            </a:endParaRPr>
          </a:p>
          <a:p>
            <a:endParaRPr lang="en-US" sz="1800" dirty="0"/>
          </a:p>
        </p:txBody>
      </p:sp>
      <p:pic>
        <p:nvPicPr>
          <p:cNvPr id="3" name="Picture 2">
            <a:extLst>
              <a:ext uri="{FF2B5EF4-FFF2-40B4-BE49-F238E27FC236}">
                <a16:creationId xmlns:a16="http://schemas.microsoft.com/office/drawing/2014/main" id="{23570B34-D7F0-4269-844B-F323F116D826}"/>
              </a:ext>
            </a:extLst>
          </p:cNvPr>
          <p:cNvPicPr>
            <a:picLocks noChangeAspect="1"/>
          </p:cNvPicPr>
          <p:nvPr/>
        </p:nvPicPr>
        <p:blipFill>
          <a:blip r:embed="rId3"/>
          <a:stretch>
            <a:fillRect/>
          </a:stretch>
        </p:blipFill>
        <p:spPr>
          <a:xfrm>
            <a:off x="7888054" y="1731783"/>
            <a:ext cx="2723423" cy="3732804"/>
          </a:xfrm>
          <a:prstGeom prst="rect">
            <a:avLst/>
          </a:prstGeom>
        </p:spPr>
      </p:pic>
    </p:spTree>
    <p:extLst>
      <p:ext uri="{BB962C8B-B14F-4D97-AF65-F5344CB8AC3E}">
        <p14:creationId xmlns:p14="http://schemas.microsoft.com/office/powerpoint/2010/main" val="82822285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Events and Queries</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65954" y="2005668"/>
            <a:ext cx="4539355" cy="4585477"/>
          </a:xfrm>
        </p:spPr>
        <p:txBody>
          <a:bodyPr/>
          <a:lstStyle/>
          <a:p>
            <a:r>
              <a:rPr lang="en-US" dirty="0">
                <a:solidFill>
                  <a:srgbClr val="5855AF"/>
                </a:solidFill>
                <a:latin typeface="+mj-lt"/>
              </a:rPr>
              <a:t>Settings events</a:t>
            </a:r>
          </a:p>
          <a:p>
            <a:pPr>
              <a:spcBef>
                <a:spcPts val="1199"/>
              </a:spcBef>
            </a:pPr>
            <a:r>
              <a:rPr lang="en-US" sz="1800" dirty="0">
                <a:latin typeface="+mj-lt"/>
              </a:rPr>
              <a:t>If </a:t>
            </a:r>
            <a:r>
              <a:rPr lang="en-US" sz="1800" dirty="0" err="1">
                <a:latin typeface="Consolas" panose="020B0609020204030204" pitchFamily="49" charset="0"/>
              </a:rPr>
              <a:t>canUpdateConfiguration</a:t>
            </a:r>
            <a:r>
              <a:rPr lang="en-US" sz="1800" dirty="0">
                <a:latin typeface="+mj-lt"/>
              </a:rPr>
              <a:t> is true, Teams will send Settings events in response to user action</a:t>
            </a:r>
          </a:p>
          <a:p>
            <a:pPr>
              <a:spcBef>
                <a:spcPts val="1199"/>
              </a:spcBef>
            </a:pPr>
            <a:r>
              <a:rPr lang="en-US" sz="1800" dirty="0" err="1">
                <a:latin typeface="Consolas" panose="020B0609020204030204" pitchFamily="49" charset="0"/>
              </a:rPr>
              <a:t>onQuerySettingsUrl</a:t>
            </a:r>
            <a:endParaRPr lang="en-US" sz="1599" dirty="0">
              <a:latin typeface="Consolas" panose="020B0609020204030204" pitchFamily="49" charset="0"/>
            </a:endParaRPr>
          </a:p>
          <a:p>
            <a:pPr marL="514251" lvl="1" indent="-285695">
              <a:spcBef>
                <a:spcPts val="600"/>
              </a:spcBef>
              <a:buFont typeface="Arial" panose="020B0604020202020204" pitchFamily="34" charset="0"/>
              <a:buChar char="•"/>
            </a:pPr>
            <a:r>
              <a:rPr lang="en-US" sz="1800" dirty="0">
                <a:solidFill>
                  <a:schemeClr val="tx1"/>
                </a:solidFill>
                <a:latin typeface="+mj-lt"/>
              </a:rPr>
              <a:t>Sent when “Settings” clicked</a:t>
            </a:r>
          </a:p>
          <a:p>
            <a:pPr marL="514251" lvl="1" indent="-285695">
              <a:spcBef>
                <a:spcPts val="600"/>
              </a:spcBef>
              <a:buFont typeface="Arial" panose="020B0604020202020204" pitchFamily="34" charset="0"/>
              <a:buChar char="•"/>
            </a:pPr>
            <a:r>
              <a:rPr lang="en-US" sz="1800" dirty="0">
                <a:solidFill>
                  <a:schemeClr val="tx1"/>
                </a:solidFill>
                <a:latin typeface="+mj-lt"/>
              </a:rPr>
              <a:t>Return </a:t>
            </a:r>
            <a:r>
              <a:rPr lang="en-US" sz="1800" dirty="0" err="1">
                <a:solidFill>
                  <a:schemeClr val="tx1"/>
                </a:solidFill>
                <a:latin typeface="+mj-lt"/>
              </a:rPr>
              <a:t>Url</a:t>
            </a:r>
            <a:r>
              <a:rPr lang="en-US" sz="1800" dirty="0">
                <a:solidFill>
                  <a:schemeClr val="tx1"/>
                </a:solidFill>
                <a:latin typeface="+mj-lt"/>
              </a:rPr>
              <a:t> of settings page</a:t>
            </a:r>
          </a:p>
          <a:p>
            <a:pPr marL="514251" lvl="1" indent="-285695">
              <a:spcBef>
                <a:spcPts val="600"/>
              </a:spcBef>
              <a:buFont typeface="Arial" panose="020B0604020202020204" pitchFamily="34" charset="0"/>
              <a:buChar char="•"/>
            </a:pPr>
            <a:r>
              <a:rPr lang="en-US" sz="1800" dirty="0">
                <a:solidFill>
                  <a:schemeClr val="tx1"/>
                </a:solidFill>
                <a:latin typeface="+mj-lt"/>
              </a:rPr>
              <a:t>Teams will render page</a:t>
            </a:r>
          </a:p>
          <a:p>
            <a:pPr>
              <a:spcBef>
                <a:spcPts val="1199"/>
              </a:spcBef>
            </a:pPr>
            <a:r>
              <a:rPr lang="en-US" sz="1800" dirty="0" err="1">
                <a:latin typeface="Consolas" panose="020B0609020204030204" pitchFamily="49" charset="0"/>
              </a:rPr>
              <a:t>onSettingsUpdate</a:t>
            </a:r>
            <a:endParaRPr lang="en-US" sz="1599" dirty="0">
              <a:latin typeface="Consolas" panose="020B0609020204030204" pitchFamily="49" charset="0"/>
            </a:endParaRPr>
          </a:p>
          <a:p>
            <a:pPr marL="514251" lvl="1" indent="-285695">
              <a:spcBef>
                <a:spcPts val="600"/>
              </a:spcBef>
              <a:buFont typeface="Arial" panose="020B0604020202020204" pitchFamily="34" charset="0"/>
              <a:buChar char="•"/>
            </a:pPr>
            <a:r>
              <a:rPr lang="en-US" sz="1800" dirty="0">
                <a:solidFill>
                  <a:schemeClr val="tx1"/>
                </a:solidFill>
                <a:latin typeface="+mj-lt"/>
              </a:rPr>
              <a:t>Sent when settings page is closed</a:t>
            </a:r>
          </a:p>
          <a:p>
            <a:pPr marL="514251" lvl="1" indent="-285695">
              <a:spcBef>
                <a:spcPts val="600"/>
              </a:spcBef>
              <a:buFont typeface="Arial" panose="020B0604020202020204" pitchFamily="34" charset="0"/>
              <a:buChar char="•"/>
            </a:pPr>
            <a:r>
              <a:rPr lang="en-US" sz="1800" dirty="0">
                <a:solidFill>
                  <a:schemeClr val="tx1"/>
                </a:solidFill>
                <a:latin typeface="+mj-lt"/>
              </a:rPr>
              <a:t>Storage of settings is developer responsibility</a:t>
            </a:r>
          </a:p>
          <a:p>
            <a:endParaRPr lang="en-US" sz="1800" dirty="0"/>
          </a:p>
        </p:txBody>
      </p:sp>
      <p:pic>
        <p:nvPicPr>
          <p:cNvPr id="4098" name="Picture 2" descr="Screenshots of locations of Settings menu item">
            <a:extLst>
              <a:ext uri="{FF2B5EF4-FFF2-40B4-BE49-F238E27FC236}">
                <a16:creationId xmlns:a16="http://schemas.microsoft.com/office/drawing/2014/main" id="{DDE6CD46-DC30-4FC3-8DED-E4C90CBFA5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8726"/>
          <a:stretch/>
        </p:blipFill>
        <p:spPr bwMode="auto">
          <a:xfrm>
            <a:off x="5744147" y="2046289"/>
            <a:ext cx="6096970" cy="2026266"/>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7923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1B59E-400B-47B5-AA08-D7B0AE8FC848}"/>
              </a:ext>
            </a:extLst>
          </p:cNvPr>
          <p:cNvSpPr>
            <a:spLocks noGrp="1"/>
          </p:cNvSpPr>
          <p:nvPr>
            <p:ph type="title"/>
          </p:nvPr>
        </p:nvSpPr>
        <p:spPr/>
        <p:txBody>
          <a:bodyPr/>
          <a:lstStyle/>
          <a:p>
            <a:r>
              <a:rPr lang="en-US" dirty="0"/>
              <a:t>Responding to User Requests</a:t>
            </a:r>
          </a:p>
        </p:txBody>
      </p:sp>
      <p:sp>
        <p:nvSpPr>
          <p:cNvPr id="3" name="Text Placeholder 2">
            <a:extLst>
              <a:ext uri="{FF2B5EF4-FFF2-40B4-BE49-F238E27FC236}">
                <a16:creationId xmlns:a16="http://schemas.microsoft.com/office/drawing/2014/main" id="{C4145F8B-6A66-4798-ACA1-9A7AE4894207}"/>
              </a:ext>
            </a:extLst>
          </p:cNvPr>
          <p:cNvSpPr>
            <a:spLocks noGrp="1"/>
          </p:cNvSpPr>
          <p:nvPr>
            <p:ph type="body" sz="quarter" idx="10"/>
          </p:nvPr>
        </p:nvSpPr>
        <p:spPr>
          <a:xfrm>
            <a:off x="465955" y="1920028"/>
            <a:ext cx="11531551" cy="2804729"/>
          </a:xfrm>
        </p:spPr>
        <p:txBody>
          <a:bodyPr/>
          <a:lstStyle/>
          <a:p>
            <a:r>
              <a:rPr lang="en-US" dirty="0">
                <a:latin typeface="+mj-lt"/>
              </a:rPr>
              <a:t>Service must respond within 5 seconds.</a:t>
            </a:r>
            <a:br>
              <a:rPr lang="en-US" dirty="0">
                <a:latin typeface="+mj-lt"/>
              </a:rPr>
            </a:br>
            <a:endParaRPr lang="en-US" dirty="0">
              <a:latin typeface="+mj-lt"/>
            </a:endParaRPr>
          </a:p>
          <a:p>
            <a:r>
              <a:rPr lang="en-US" dirty="0">
                <a:latin typeface="+mj-lt"/>
              </a:rPr>
              <a:t>Response </a:t>
            </a:r>
            <a:r>
              <a:rPr lang="en-US" b="1" dirty="0">
                <a:latin typeface="+mj-lt"/>
              </a:rPr>
              <a:t>is not </a:t>
            </a:r>
            <a:r>
              <a:rPr lang="en-US" dirty="0">
                <a:latin typeface="+mj-lt"/>
              </a:rPr>
              <a:t>an activity sent via the Bot Framework.</a:t>
            </a:r>
            <a:br>
              <a:rPr lang="en-US" dirty="0">
                <a:latin typeface="+mj-lt"/>
              </a:rPr>
            </a:br>
            <a:endParaRPr lang="en-US" dirty="0">
              <a:latin typeface="+mj-lt"/>
            </a:endParaRPr>
          </a:p>
          <a:p>
            <a:r>
              <a:rPr lang="en-US" dirty="0">
                <a:latin typeface="+mj-lt"/>
              </a:rPr>
              <a:t>Response is an HTTP Response:</a:t>
            </a:r>
          </a:p>
          <a:p>
            <a:pPr marL="342834" indent="-342834">
              <a:buFont typeface="Arial" panose="020B0604020202020204" pitchFamily="34" charset="0"/>
              <a:buChar char="•"/>
            </a:pPr>
            <a:r>
              <a:rPr lang="en-US" dirty="0">
                <a:latin typeface="+mj-lt"/>
              </a:rPr>
              <a:t>HTTP Status of 200</a:t>
            </a:r>
          </a:p>
          <a:p>
            <a:pPr marL="342834" indent="-342834">
              <a:buFont typeface="Arial" panose="020B0604020202020204" pitchFamily="34" charset="0"/>
              <a:buChar char="•"/>
            </a:pPr>
            <a:r>
              <a:rPr lang="en-US" dirty="0">
                <a:latin typeface="+mj-lt"/>
              </a:rPr>
              <a:t>Content type</a:t>
            </a:r>
            <a:r>
              <a:rPr lang="en-US" dirty="0"/>
              <a:t> </a:t>
            </a:r>
            <a:r>
              <a:rPr lang="en-US" dirty="0">
                <a:latin typeface="Consolas" panose="020B0609020204030204" pitchFamily="49" charset="0"/>
              </a:rPr>
              <a:t>application/json</a:t>
            </a:r>
          </a:p>
          <a:p>
            <a:pPr marL="342834" indent="-342834">
              <a:buFont typeface="Arial" panose="020B0604020202020204" pitchFamily="34" charset="0"/>
              <a:buChar char="•"/>
            </a:pPr>
            <a:r>
              <a:rPr lang="en-US" sz="1800" dirty="0">
                <a:latin typeface="+mj-lt"/>
              </a:rPr>
              <a:t>Response body must contain a valid </a:t>
            </a:r>
            <a:r>
              <a:rPr lang="en-US" dirty="0" err="1">
                <a:latin typeface="Consolas" panose="020B0609020204030204" pitchFamily="49" charset="0"/>
              </a:rPr>
              <a:t>composeExtension</a:t>
            </a:r>
            <a:r>
              <a:rPr lang="en-US" dirty="0"/>
              <a:t> </a:t>
            </a:r>
            <a:r>
              <a:rPr lang="en-US" sz="1800" dirty="0">
                <a:latin typeface="+mj-lt"/>
              </a:rPr>
              <a:t>object</a:t>
            </a:r>
            <a:r>
              <a:rPr lang="en-US" dirty="0"/>
              <a:t>.</a:t>
            </a:r>
            <a:endParaRPr lang="en-US" dirty="0">
              <a:latin typeface="Consolas" panose="020B0609020204030204" pitchFamily="49" charset="0"/>
            </a:endParaRPr>
          </a:p>
        </p:txBody>
      </p:sp>
    </p:spTree>
    <p:extLst>
      <p:ext uri="{BB962C8B-B14F-4D97-AF65-F5344CB8AC3E}">
        <p14:creationId xmlns:p14="http://schemas.microsoft.com/office/powerpoint/2010/main" val="18554072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969861" y="674169"/>
            <a:ext cx="7951070" cy="6476248"/>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65955" y="633186"/>
            <a:ext cx="5248846" cy="411103"/>
          </a:xfrm>
        </p:spPr>
        <p:txBody>
          <a:bodyPr/>
          <a:lstStyle/>
          <a:p>
            <a:r>
              <a:rPr lang="en-US" dirty="0"/>
              <a:t>Message Extensions in App Manifest</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65955" y="2005668"/>
            <a:ext cx="5652285" cy="2942846"/>
          </a:xfrm>
        </p:spPr>
        <p:txBody>
          <a:bodyPr/>
          <a:lstStyle/>
          <a:p>
            <a:r>
              <a:rPr lang="en-US" sz="2000" dirty="0" err="1">
                <a:latin typeface="+mj-lt"/>
              </a:rPr>
              <a:t>composeExtension</a:t>
            </a:r>
            <a:r>
              <a:rPr lang="en-US" sz="2000" dirty="0">
                <a:latin typeface="+mj-lt"/>
              </a:rPr>
              <a:t> node</a:t>
            </a:r>
          </a:p>
          <a:p>
            <a:r>
              <a:rPr lang="en-US" sz="1599" b="0" dirty="0">
                <a:solidFill>
                  <a:schemeClr val="tx1"/>
                </a:solidFill>
              </a:rPr>
              <a:t>Associated with a registered application</a:t>
            </a:r>
          </a:p>
          <a:p>
            <a:r>
              <a:rPr lang="en-US" sz="1599" b="0" dirty="0">
                <a:solidFill>
                  <a:schemeClr val="tx1"/>
                </a:solidFill>
              </a:rPr>
              <a:t>Personal and Team scopes</a:t>
            </a:r>
          </a:p>
          <a:p>
            <a:r>
              <a:rPr lang="en-US" sz="1599" b="0" dirty="0">
                <a:solidFill>
                  <a:schemeClr val="tx1"/>
                </a:solidFill>
              </a:rPr>
              <a:t>Define command UI and parameter</a:t>
            </a:r>
          </a:p>
          <a:p>
            <a:pPr marL="285695" indent="-285695">
              <a:buFont typeface="Arial" panose="020B0604020202020204" pitchFamily="34" charset="0"/>
              <a:buChar char="•"/>
            </a:pPr>
            <a:endParaRPr lang="en-US" sz="1599" b="0" dirty="0">
              <a:solidFill>
                <a:schemeClr val="tx1"/>
              </a:solidFill>
            </a:endParaRPr>
          </a:p>
          <a:p>
            <a:r>
              <a:rPr lang="en-US" sz="2000" dirty="0">
                <a:latin typeface="+mj-lt"/>
              </a:rPr>
              <a:t>Multiple extensions</a:t>
            </a:r>
          </a:p>
          <a:p>
            <a:r>
              <a:rPr lang="en-US" sz="1599" b="0" dirty="0">
                <a:solidFill>
                  <a:schemeClr val="tx1"/>
                </a:solidFill>
              </a:rPr>
              <a:t>Your extension shown along</a:t>
            </a:r>
            <a:br>
              <a:rPr lang="en-US" sz="1599" b="0" dirty="0">
                <a:solidFill>
                  <a:schemeClr val="tx1"/>
                </a:solidFill>
              </a:rPr>
            </a:br>
            <a:r>
              <a:rPr lang="en-US" sz="1599" b="0" dirty="0">
                <a:solidFill>
                  <a:schemeClr val="tx1"/>
                </a:solidFill>
              </a:rPr>
              <a:t>with all others added to Teams</a:t>
            </a:r>
          </a:p>
          <a:p>
            <a:endParaRPr lang="en-US" sz="1800"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678674" y="1176456"/>
            <a:ext cx="5652285" cy="5636401"/>
          </a:xfrm>
        </p:spPr>
        <p:txBody>
          <a:bodyPr/>
          <a:lstStyle/>
          <a:p>
            <a:r>
              <a:rPr lang="en-US" b="0" dirty="0">
                <a:solidFill>
                  <a:schemeClr val="tx1"/>
                </a:solidFill>
                <a:latin typeface="Consolas" panose="020B0609020204030204" pitchFamily="49" charset="0"/>
              </a:rPr>
              <a:t>"composeExtensions":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"botId":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"canUpdateConfiguration":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"commands":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"id": "</a:t>
            </a:r>
            <a:r>
              <a:rPr lang="en-US" b="0" dirty="0" err="1">
                <a:solidFill>
                  <a:schemeClr val="tx1"/>
                </a:solidFill>
                <a:latin typeface="Consolas" panose="020B0609020204030204" pitchFamily="49" charset="0"/>
              </a:rPr>
              <a:t>searchCmd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"description": "Search Bot Channels",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"title": "Bot Channels",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"initialRun": false,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"parameters":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"name": "</a:t>
            </a:r>
            <a:r>
              <a:rPr lang="en-US" b="0" dirty="0" err="1">
                <a:solidFill>
                  <a:schemeClr val="tx1"/>
                </a:solidFill>
                <a:latin typeface="Consolas" panose="020B0609020204030204" pitchFamily="49" charset="0"/>
              </a:rPr>
              <a:t>searchText</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"description": "Enter your search text",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"title": "Search Text“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pic>
        <p:nvPicPr>
          <p:cNvPr id="3074" name="Picture 2" descr="Screenshot of list of compose extensions in Teams">
            <a:extLst>
              <a:ext uri="{FF2B5EF4-FFF2-40B4-BE49-F238E27FC236}">
                <a16:creationId xmlns:a16="http://schemas.microsoft.com/office/drawing/2014/main" id="{F6CF121D-A79D-4B0F-B9DC-A18538FC8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965" y="3083782"/>
            <a:ext cx="2265709" cy="3131380"/>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3475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51D43DE-7414-47EF-8459-1CD963A9CE2F}"/>
              </a:ext>
            </a:extLst>
          </p:cNvPr>
          <p:cNvSpPr/>
          <p:nvPr/>
        </p:nvSpPr>
        <p:spPr bwMode="auto">
          <a:xfrm>
            <a:off x="-1" y="0"/>
            <a:ext cx="12436475" cy="6994525"/>
          </a:xfrm>
          <a:prstGeom prst="rect">
            <a:avLst/>
          </a:prstGeom>
          <a:solidFill>
            <a:srgbClr val="282828">
              <a:alpha val="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7200" spc="-150" dirty="0">
                <a:ln w="3175">
                  <a:noFill/>
                </a:ln>
                <a:gradFill>
                  <a:gsLst>
                    <a:gs pos="1250">
                      <a:schemeClr val="tx1"/>
                    </a:gs>
                    <a:gs pos="100000">
                      <a:schemeClr val="tx1"/>
                    </a:gs>
                  </a:gsLst>
                  <a:lin ang="5400000" scaled="0"/>
                </a:gradFill>
                <a:latin typeface="+mj-lt"/>
                <a:cs typeface="Segoe UI" pitchFamily="34" charset="0"/>
              </a:rPr>
              <a:t>Messaging Extensions Demo</a:t>
            </a:r>
          </a:p>
        </p:txBody>
      </p:sp>
    </p:spTree>
    <p:extLst>
      <p:ext uri="{BB962C8B-B14F-4D97-AF65-F5344CB8AC3E}">
        <p14:creationId xmlns:p14="http://schemas.microsoft.com/office/powerpoint/2010/main" val="1188581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4">
            <a:extLst>
              <a:ext uri="{FF2B5EF4-FFF2-40B4-BE49-F238E27FC236}">
                <a16:creationId xmlns:a16="http://schemas.microsoft.com/office/drawing/2014/main" id="{9395B8DB-F84E-4918-911D-9D8494A07446}"/>
              </a:ext>
            </a:extLst>
          </p:cNvPr>
          <p:cNvSpPr txBox="1">
            <a:spLocks/>
          </p:cNvSpPr>
          <p:nvPr/>
        </p:nvSpPr>
        <p:spPr>
          <a:xfrm>
            <a:off x="4112395" y="2811470"/>
            <a:ext cx="8324080" cy="858416"/>
          </a:xfrm>
          <a:prstGeom prst="rect">
            <a:avLst/>
          </a:prstGeom>
        </p:spPr>
        <p:txBody>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Using Cards in Microsoft Teams</a:t>
            </a:r>
            <a:endParaRPr kumimoji="0" lang="es-ES" sz="4800" b="0" i="0" u="none" strike="noStrike" kern="1200" cap="none" spc="-150" normalizeH="0" baseline="0" noProof="0" dirty="0">
              <a:ln w="3175">
                <a:noFill/>
              </a:ln>
              <a:gradFill>
                <a:gsLst>
                  <a:gs pos="1250">
                    <a:srgbClr val="2F2F2F"/>
                  </a:gs>
                  <a:gs pos="100000">
                    <a:srgbClr val="2F2F2F"/>
                  </a:gs>
                </a:gsLst>
                <a:lin ang="5400000" scaled="0"/>
              </a:gradFill>
              <a:effectLst/>
              <a:uLnTx/>
              <a:uFillTx/>
              <a:latin typeface="Segoe UI Semibold"/>
              <a:ea typeface="+mn-ea"/>
              <a:cs typeface="Segoe UI" pitchFamily="34" charset="0"/>
            </a:endParaRPr>
          </a:p>
        </p:txBody>
      </p:sp>
      <p:sp>
        <p:nvSpPr>
          <p:cNvPr id="3" name="Text Placeholder 8">
            <a:extLst>
              <a:ext uri="{FF2B5EF4-FFF2-40B4-BE49-F238E27FC236}">
                <a16:creationId xmlns:a16="http://schemas.microsoft.com/office/drawing/2014/main" id="{EE793703-3BFD-4F06-A549-81404291F39E}"/>
              </a:ext>
            </a:extLst>
          </p:cNvPr>
          <p:cNvSpPr>
            <a:spLocks noGrp="1"/>
          </p:cNvSpPr>
          <p:nvPr/>
        </p:nvSpPr>
        <p:spPr>
          <a:xfrm>
            <a:off x="4143823" y="3497262"/>
            <a:ext cx="8029980" cy="193675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Using Cards in Bots</a:t>
            </a:r>
          </a:p>
          <a:p>
            <a:pPr marL="0" indent="0">
              <a:buNone/>
            </a:pPr>
            <a:r>
              <a:rPr lang="en-US" dirty="0"/>
              <a:t>Using Cards in Messaging Extensions</a:t>
            </a:r>
          </a:p>
          <a:p>
            <a:pPr marL="0" indent="0">
              <a:buNone/>
            </a:pPr>
            <a:r>
              <a:rPr lang="en-US" dirty="0"/>
              <a:t>Adaptive Cards support in Microsoft Teams</a:t>
            </a:r>
          </a:p>
        </p:txBody>
      </p:sp>
    </p:spTree>
    <p:extLst>
      <p:ext uri="{BB962C8B-B14F-4D97-AF65-F5344CB8AC3E}">
        <p14:creationId xmlns:p14="http://schemas.microsoft.com/office/powerpoint/2010/main" val="18674835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00FBB-EE65-4C7F-A3F5-1FA34EC98647}"/>
              </a:ext>
            </a:extLst>
          </p:cNvPr>
          <p:cNvSpPr>
            <a:spLocks noGrp="1"/>
          </p:cNvSpPr>
          <p:nvPr>
            <p:ph type="title"/>
          </p:nvPr>
        </p:nvSpPr>
        <p:spPr/>
        <p:txBody>
          <a:bodyPr/>
          <a:lstStyle/>
          <a:p>
            <a:r>
              <a:rPr lang="en-US" dirty="0"/>
              <a:t>Using Cards in Bots</a:t>
            </a:r>
          </a:p>
        </p:txBody>
      </p:sp>
      <p:sp>
        <p:nvSpPr>
          <p:cNvPr id="4" name="Text Placeholder 3">
            <a:extLst>
              <a:ext uri="{FF2B5EF4-FFF2-40B4-BE49-F238E27FC236}">
                <a16:creationId xmlns:a16="http://schemas.microsoft.com/office/drawing/2014/main" id="{BF3ADCCF-852E-4FB6-8F85-AF687F442557}"/>
              </a:ext>
            </a:extLst>
          </p:cNvPr>
          <p:cNvSpPr>
            <a:spLocks noGrp="1"/>
          </p:cNvSpPr>
          <p:nvPr>
            <p:ph type="body" sz="quarter" idx="11"/>
          </p:nvPr>
        </p:nvSpPr>
        <p:spPr>
          <a:xfrm>
            <a:off x="465954" y="5025807"/>
            <a:ext cx="3235034" cy="1629814"/>
          </a:xfrm>
        </p:spPr>
        <p:txBody>
          <a:bodyPr/>
          <a:lstStyle/>
          <a:p>
            <a:r>
              <a:rPr lang="en-US" sz="1800" dirty="0"/>
              <a:t>Adaptive Card</a:t>
            </a:r>
            <a:endParaRPr lang="en-US" sz="1800" dirty="0">
              <a:latin typeface="+mj-lt"/>
            </a:endParaRPr>
          </a:p>
          <a:p>
            <a:pPr lvl="1">
              <a:spcBef>
                <a:spcPts val="900"/>
              </a:spcBef>
            </a:pPr>
            <a:r>
              <a:rPr lang="en-US" dirty="0"/>
              <a:t>A customizable card that can contain any combination of text, speech, images, buttons, and input fields.</a:t>
            </a:r>
          </a:p>
          <a:p>
            <a:pPr lvl="1">
              <a:spcBef>
                <a:spcPts val="900"/>
              </a:spcBef>
            </a:pPr>
            <a:r>
              <a:rPr lang="en-US" dirty="0"/>
              <a:t>Supported in Teams, Outlook, Windows, etc.</a:t>
            </a:r>
          </a:p>
        </p:txBody>
      </p:sp>
      <p:sp>
        <p:nvSpPr>
          <p:cNvPr id="5" name="Text Placeholder 4">
            <a:extLst>
              <a:ext uri="{FF2B5EF4-FFF2-40B4-BE49-F238E27FC236}">
                <a16:creationId xmlns:a16="http://schemas.microsoft.com/office/drawing/2014/main" id="{2700F430-B3C8-4E17-AFBD-8F9AC6467CF0}"/>
              </a:ext>
            </a:extLst>
          </p:cNvPr>
          <p:cNvSpPr>
            <a:spLocks noGrp="1"/>
          </p:cNvSpPr>
          <p:nvPr>
            <p:ph type="body" sz="quarter" idx="12"/>
          </p:nvPr>
        </p:nvSpPr>
        <p:spPr>
          <a:xfrm>
            <a:off x="4386523" y="5025808"/>
            <a:ext cx="3690414" cy="1394386"/>
          </a:xfrm>
        </p:spPr>
        <p:txBody>
          <a:bodyPr/>
          <a:lstStyle/>
          <a:p>
            <a:r>
              <a:rPr lang="en-US" sz="1800" dirty="0"/>
              <a:t>Hero</a:t>
            </a:r>
            <a:endParaRPr lang="en-US" sz="1800" dirty="0">
              <a:latin typeface="+mj-lt"/>
            </a:endParaRPr>
          </a:p>
          <a:p>
            <a:pPr lvl="1">
              <a:spcBef>
                <a:spcPts val="900"/>
              </a:spcBef>
            </a:pPr>
            <a:r>
              <a:rPr lang="en-US" dirty="0"/>
              <a:t>Largest card</a:t>
            </a:r>
          </a:p>
          <a:p>
            <a:pPr lvl="1">
              <a:spcBef>
                <a:spcPts val="900"/>
              </a:spcBef>
            </a:pPr>
            <a:r>
              <a:rPr lang="en-US" dirty="0"/>
              <a:t>Best used for articles, long descriptions or scenarios where your image is telling most of the story</a:t>
            </a:r>
          </a:p>
        </p:txBody>
      </p:sp>
      <p:pic>
        <p:nvPicPr>
          <p:cNvPr id="16" name="Content Placeholder 15">
            <a:extLst>
              <a:ext uri="{FF2B5EF4-FFF2-40B4-BE49-F238E27FC236}">
                <a16:creationId xmlns:a16="http://schemas.microsoft.com/office/drawing/2014/main" id="{029236B2-CF16-463C-BBF2-25A50AB054B1}"/>
              </a:ext>
            </a:extLst>
          </p:cNvPr>
          <p:cNvPicPr>
            <a:picLocks noGrp="1" noChangeAspect="1"/>
          </p:cNvPicPr>
          <p:nvPr>
            <p:ph sz="quarter" idx="17"/>
          </p:nvPr>
        </p:nvPicPr>
        <p:blipFill>
          <a:blip r:embed="rId3"/>
          <a:stretch>
            <a:fillRect/>
          </a:stretch>
        </p:blipFill>
        <p:spPr>
          <a:xfrm>
            <a:off x="934200" y="2225784"/>
            <a:ext cx="2752334" cy="2001697"/>
          </a:xfrm>
          <a:prstGeom prst="rect">
            <a:avLst/>
          </a:prstGeom>
        </p:spPr>
      </p:pic>
      <p:pic>
        <p:nvPicPr>
          <p:cNvPr id="14" name="Content Placeholder 9">
            <a:extLst>
              <a:ext uri="{FF2B5EF4-FFF2-40B4-BE49-F238E27FC236}">
                <a16:creationId xmlns:a16="http://schemas.microsoft.com/office/drawing/2014/main" id="{1A8C5ADA-FE5A-4EB6-93D0-11E173327FFA}"/>
              </a:ext>
            </a:extLst>
          </p:cNvPr>
          <p:cNvPicPr>
            <a:picLocks noGrp="1" noChangeAspect="1"/>
          </p:cNvPicPr>
          <p:nvPr>
            <p:ph sz="quarter" idx="18"/>
          </p:nvPr>
        </p:nvPicPr>
        <p:blipFill>
          <a:blip r:embed="rId4"/>
          <a:stretch>
            <a:fillRect/>
          </a:stretch>
        </p:blipFill>
        <p:spPr>
          <a:xfrm>
            <a:off x="4950226" y="1997288"/>
            <a:ext cx="2561420" cy="2458689"/>
          </a:xfrm>
          <a:prstGeom prst="rect">
            <a:avLst/>
          </a:prstGeom>
        </p:spPr>
      </p:pic>
      <p:sp>
        <p:nvSpPr>
          <p:cNvPr id="11" name="Text Placeholder 4">
            <a:extLst>
              <a:ext uri="{FF2B5EF4-FFF2-40B4-BE49-F238E27FC236}">
                <a16:creationId xmlns:a16="http://schemas.microsoft.com/office/drawing/2014/main" id="{76DE984E-357E-40BC-957C-5ED37271E65E}"/>
              </a:ext>
            </a:extLst>
          </p:cNvPr>
          <p:cNvSpPr txBox="1">
            <a:spLocks/>
          </p:cNvSpPr>
          <p:nvPr/>
        </p:nvSpPr>
        <p:spPr>
          <a:xfrm>
            <a:off x="8307092" y="5025808"/>
            <a:ext cx="3690414" cy="1276672"/>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US" sz="1800" dirty="0">
                <a:solidFill>
                  <a:srgbClr val="D83B01"/>
                </a:solidFill>
                <a:latin typeface="Segoe UI Semibold"/>
              </a:rPr>
              <a:t>Receipt</a:t>
            </a:r>
          </a:p>
          <a:p>
            <a:pPr lvl="1" defTabSz="932563">
              <a:spcBef>
                <a:spcPts val="900"/>
              </a:spcBef>
            </a:pPr>
            <a:r>
              <a:rPr lang="en-US" sz="1399" dirty="0">
                <a:solidFill>
                  <a:srgbClr val="2F2F2F"/>
                </a:solidFill>
                <a:latin typeface="Segoe UI"/>
              </a:rPr>
              <a:t>A card that enables a bot to provide a receipt to the user. It typically contains the list of items to include on the receipt, tax and total information, and other text.</a:t>
            </a:r>
          </a:p>
        </p:txBody>
      </p:sp>
      <p:pic>
        <p:nvPicPr>
          <p:cNvPr id="12" name="Content Placeholder 14">
            <a:extLst>
              <a:ext uri="{FF2B5EF4-FFF2-40B4-BE49-F238E27FC236}">
                <a16:creationId xmlns:a16="http://schemas.microsoft.com/office/drawing/2014/main" id="{FFCE6F2B-825D-4CCD-BA1B-7B7A32372492}"/>
              </a:ext>
            </a:extLst>
          </p:cNvPr>
          <p:cNvPicPr>
            <a:picLocks noChangeAspect="1"/>
          </p:cNvPicPr>
          <p:nvPr/>
        </p:nvPicPr>
        <p:blipFill rotWithShape="1">
          <a:blip r:embed="rId5"/>
          <a:srcRect l="15598" t="12895" r="14536" b="22427"/>
          <a:stretch/>
        </p:blipFill>
        <p:spPr>
          <a:xfrm>
            <a:off x="9675720" y="2397526"/>
            <a:ext cx="966268" cy="1590223"/>
          </a:xfrm>
          <a:prstGeom prst="rect">
            <a:avLst/>
          </a:prstGeom>
        </p:spPr>
      </p:pic>
    </p:spTree>
    <p:extLst>
      <p:ext uri="{BB962C8B-B14F-4D97-AF65-F5344CB8AC3E}">
        <p14:creationId xmlns:p14="http://schemas.microsoft.com/office/powerpoint/2010/main" val="3912406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7DCFF7B-AEEE-450F-BB2B-D78241C6A6DC}"/>
              </a:ext>
            </a:extLst>
          </p:cNvPr>
          <p:cNvGrpSpPr/>
          <p:nvPr/>
        </p:nvGrpSpPr>
        <p:grpSpPr>
          <a:xfrm>
            <a:off x="4413483" y="125868"/>
            <a:ext cx="7890716" cy="6070763"/>
            <a:chOff x="4480781" y="563669"/>
            <a:chExt cx="7736698" cy="6293361"/>
          </a:xfrm>
        </p:grpSpPr>
        <p:pic>
          <p:nvPicPr>
            <p:cNvPr id="55" name="Picture 54" descr="A screenshot of a computer&#10;&#10;Description generated with very high confidence">
              <a:extLst>
                <a:ext uri="{FF2B5EF4-FFF2-40B4-BE49-F238E27FC236}">
                  <a16:creationId xmlns:a16="http://schemas.microsoft.com/office/drawing/2014/main" id="{8CB65AA2-89A7-4521-A715-8A6F150C51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4480781" y="563669"/>
              <a:ext cx="7710356" cy="6293361"/>
            </a:xfrm>
            <a:prstGeom prst="rect">
              <a:avLst/>
            </a:prstGeom>
          </p:spPr>
        </p:pic>
        <p:pic>
          <p:nvPicPr>
            <p:cNvPr id="58" name="2.1" descr="A screenshot of a cell phone&#10;&#10;Description generated with very high confidence">
              <a:extLst>
                <a:ext uri="{FF2B5EF4-FFF2-40B4-BE49-F238E27FC236}">
                  <a16:creationId xmlns:a16="http://schemas.microsoft.com/office/drawing/2014/main" id="{9E4DF647-CA3F-4E21-8841-8F9A2B000E7E}"/>
                </a:ext>
              </a:extLst>
            </p:cNvPr>
            <p:cNvPicPr>
              <a:picLocks noChangeAspect="1"/>
            </p:cNvPicPr>
            <p:nvPr/>
          </p:nvPicPr>
          <p:blipFill rotWithShape="1">
            <a:blip r:embed="rId4"/>
            <a:srcRect r="24765"/>
            <a:stretch/>
          </p:blipFill>
          <p:spPr>
            <a:xfrm>
              <a:off x="5142667" y="847792"/>
              <a:ext cx="7048470" cy="5269791"/>
            </a:xfrm>
            <a:prstGeom prst="rect">
              <a:avLst/>
            </a:prstGeom>
          </p:spPr>
        </p:pic>
        <p:pic>
          <p:nvPicPr>
            <p:cNvPr id="59" name="2.1 (files)" descr="A screenshot of a cell phone&#10;&#10;Description generated with very high confidence">
              <a:extLst>
                <a:ext uri="{FF2B5EF4-FFF2-40B4-BE49-F238E27FC236}">
                  <a16:creationId xmlns:a16="http://schemas.microsoft.com/office/drawing/2014/main" id="{2705D32B-912A-4079-A49D-FB1D9B67243F}"/>
                </a:ext>
              </a:extLst>
            </p:cNvPr>
            <p:cNvPicPr>
              <a:picLocks noChangeAspect="1"/>
            </p:cNvPicPr>
            <p:nvPr/>
          </p:nvPicPr>
          <p:blipFill rotWithShape="1">
            <a:blip r:embed="rId4"/>
            <a:srcRect l="37319" t="55561" r="36291" b="38176"/>
            <a:stretch/>
          </p:blipFill>
          <p:spPr>
            <a:xfrm>
              <a:off x="8130038" y="3684112"/>
              <a:ext cx="3585552" cy="478751"/>
            </a:xfrm>
            <a:prstGeom prst="rect">
              <a:avLst/>
            </a:prstGeom>
            <a:ln w="38100">
              <a:solidFill>
                <a:srgbClr val="616A95"/>
              </a:solidFill>
              <a:miter lim="800000"/>
            </a:ln>
          </p:spPr>
        </p:pic>
        <p:pic>
          <p:nvPicPr>
            <p:cNvPr id="57" name="2.1 (link)" descr="A screenshot of a cell phone&#10;&#10;Description generated with very high confidence">
              <a:extLst>
                <a:ext uri="{FF2B5EF4-FFF2-40B4-BE49-F238E27FC236}">
                  <a16:creationId xmlns:a16="http://schemas.microsoft.com/office/drawing/2014/main" id="{9DA5E9C3-AD9A-4894-B864-C50C316FED26}"/>
                </a:ext>
              </a:extLst>
            </p:cNvPr>
            <p:cNvPicPr>
              <a:picLocks noChangeAspect="1"/>
            </p:cNvPicPr>
            <p:nvPr/>
          </p:nvPicPr>
          <p:blipFill rotWithShape="1">
            <a:blip r:embed="rId4"/>
            <a:srcRect l="32124" t="11368" r="64669" b="85897"/>
            <a:stretch/>
          </p:blipFill>
          <p:spPr>
            <a:xfrm>
              <a:off x="8042172" y="1378314"/>
              <a:ext cx="587573" cy="281980"/>
            </a:xfrm>
            <a:prstGeom prst="rect">
              <a:avLst/>
            </a:prstGeom>
            <a:ln w="38100">
              <a:solidFill>
                <a:srgbClr val="616A95"/>
              </a:solidFill>
              <a:miter lim="800000"/>
            </a:ln>
          </p:spPr>
        </p:pic>
        <p:pic>
          <p:nvPicPr>
            <p:cNvPr id="93" name="3">
              <a:extLst>
                <a:ext uri="{FF2B5EF4-FFF2-40B4-BE49-F238E27FC236}">
                  <a16:creationId xmlns:a16="http://schemas.microsoft.com/office/drawing/2014/main" id="{DD9B6100-8193-4261-9E58-07A6D5F2F37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60482" y="847792"/>
              <a:ext cx="7030655" cy="5269790"/>
            </a:xfrm>
            <a:prstGeom prst="rect">
              <a:avLst/>
            </a:prstGeom>
          </p:spPr>
        </p:pic>
        <p:pic>
          <p:nvPicPr>
            <p:cNvPr id="94" name="4">
              <a:extLst>
                <a:ext uri="{FF2B5EF4-FFF2-40B4-BE49-F238E27FC236}">
                  <a16:creationId xmlns:a16="http://schemas.microsoft.com/office/drawing/2014/main" id="{B186FB99-9C6D-4770-96DB-7C907FF352F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142667" y="847792"/>
              <a:ext cx="7048470" cy="5269790"/>
            </a:xfrm>
            <a:prstGeom prst="rect">
              <a:avLst/>
            </a:prstGeom>
          </p:spPr>
        </p:pic>
        <p:sp>
          <p:nvSpPr>
            <p:cNvPr id="38" name="Rectangle 37">
              <a:extLst>
                <a:ext uri="{FF2B5EF4-FFF2-40B4-BE49-F238E27FC236}">
                  <a16:creationId xmlns:a16="http://schemas.microsoft.com/office/drawing/2014/main" id="{DBCCF18E-7463-491F-B507-3151C269D329}"/>
                </a:ext>
              </a:extLst>
            </p:cNvPr>
            <p:cNvSpPr/>
            <p:nvPr/>
          </p:nvSpPr>
          <p:spPr bwMode="auto">
            <a:xfrm>
              <a:off x="5141958" y="6117583"/>
              <a:ext cx="7075521" cy="107844"/>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8" name="6_HEADER">
              <a:extLst>
                <a:ext uri="{FF2B5EF4-FFF2-40B4-BE49-F238E27FC236}">
                  <a16:creationId xmlns:a16="http://schemas.microsoft.com/office/drawing/2014/main" id="{EF8B2021-23B7-431C-B582-5C6AF061CA2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096001" y="798268"/>
              <a:ext cx="4068075" cy="361614"/>
            </a:xfrm>
            <a:prstGeom prst="rect">
              <a:avLst/>
            </a:prstGeom>
            <a:ln w="38100">
              <a:solidFill>
                <a:srgbClr val="616A95"/>
              </a:solidFill>
              <a:miter lim="800000"/>
            </a:ln>
          </p:spPr>
        </p:pic>
        <p:sp>
          <p:nvSpPr>
            <p:cNvPr id="60" name="Dark Blue Box">
              <a:extLst>
                <a:ext uri="{FF2B5EF4-FFF2-40B4-BE49-F238E27FC236}">
                  <a16:creationId xmlns:a16="http://schemas.microsoft.com/office/drawing/2014/main" id="{7BF1B266-1EAF-458D-A2CD-071025284A52}"/>
                </a:ext>
              </a:extLst>
            </p:cNvPr>
            <p:cNvSpPr/>
            <p:nvPr/>
          </p:nvSpPr>
          <p:spPr bwMode="auto">
            <a:xfrm>
              <a:off x="5141249" y="1079954"/>
              <a:ext cx="415292" cy="5068377"/>
            </a:xfrm>
            <a:prstGeom prst="rect">
              <a:avLst/>
            </a:prstGeom>
            <a:solidFill>
              <a:srgbClr val="2939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6970C00F-F61E-406A-95ED-097C6C6F1ABD}"/>
                </a:ext>
              </a:extLst>
            </p:cNvPr>
            <p:cNvSpPr/>
            <p:nvPr/>
          </p:nvSpPr>
          <p:spPr bwMode="auto">
            <a:xfrm>
              <a:off x="5050956" y="6139537"/>
              <a:ext cx="590609" cy="72375"/>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Small Buttons">
              <a:extLst>
                <a:ext uri="{FF2B5EF4-FFF2-40B4-BE49-F238E27FC236}">
                  <a16:creationId xmlns:a16="http://schemas.microsoft.com/office/drawing/2014/main" id="{A8C9A957-2250-4437-B59C-8B2F5EA4656D}"/>
                </a:ext>
              </a:extLst>
            </p:cNvPr>
            <p:cNvGrpSpPr/>
            <p:nvPr/>
          </p:nvGrpSpPr>
          <p:grpSpPr>
            <a:xfrm>
              <a:off x="5140272" y="1081813"/>
              <a:ext cx="391498" cy="5026054"/>
              <a:chOff x="5243206" y="1102668"/>
              <a:chExt cx="399404" cy="5127564"/>
            </a:xfrm>
          </p:grpSpPr>
          <p:pic>
            <p:nvPicPr>
              <p:cNvPr id="87" name="8_Store (small)" descr="A screenshot of a computer&#10;&#10;Description generated with very high confidence">
                <a:extLst>
                  <a:ext uri="{FF2B5EF4-FFF2-40B4-BE49-F238E27FC236}">
                    <a16:creationId xmlns:a16="http://schemas.microsoft.com/office/drawing/2014/main" id="{F47D94F2-C0AB-4ED8-BDC1-8F5D5448176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244926" y="5915444"/>
                <a:ext cx="395963" cy="314788"/>
              </a:xfrm>
              <a:prstGeom prst="rect">
                <a:avLst/>
              </a:prstGeom>
            </p:spPr>
          </p:pic>
          <p:pic>
            <p:nvPicPr>
              <p:cNvPr id="85" name="7_Feedback (small)" descr="A screenshot of a computer&#10;&#10;Description generated with very high confidence">
                <a:extLst>
                  <a:ext uri="{FF2B5EF4-FFF2-40B4-BE49-F238E27FC236}">
                    <a16:creationId xmlns:a16="http://schemas.microsoft.com/office/drawing/2014/main" id="{D0071E79-8DC0-46F9-8C5B-7A22317596C4}"/>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244926" y="5592733"/>
                <a:ext cx="395963" cy="322711"/>
              </a:xfrm>
              <a:prstGeom prst="rect">
                <a:avLst/>
              </a:prstGeom>
            </p:spPr>
          </p:pic>
          <p:pic>
            <p:nvPicPr>
              <p:cNvPr id="83" name="6_Files (small)" descr="A screenshot of a computer&#10;&#10;Description generated with very high confidence">
                <a:extLst>
                  <a:ext uri="{FF2B5EF4-FFF2-40B4-BE49-F238E27FC236}">
                    <a16:creationId xmlns:a16="http://schemas.microsoft.com/office/drawing/2014/main" id="{02E81B7E-295B-4BE2-9D78-25C50E3E656E}"/>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244926" y="2811786"/>
                <a:ext cx="397684" cy="314788"/>
              </a:xfrm>
              <a:prstGeom prst="rect">
                <a:avLst/>
              </a:prstGeom>
            </p:spPr>
          </p:pic>
          <p:pic>
            <p:nvPicPr>
              <p:cNvPr id="63" name="5_Calling (small)" descr="A screenshot of a computer&#10;&#10;Description generated with very high confidence">
                <a:extLst>
                  <a:ext uri="{FF2B5EF4-FFF2-40B4-BE49-F238E27FC236}">
                    <a16:creationId xmlns:a16="http://schemas.microsoft.com/office/drawing/2014/main" id="{CBBBFFFE-08F6-44FF-AA09-39823ACAEB3C}"/>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244926" y="2465482"/>
                <a:ext cx="395963" cy="326487"/>
              </a:xfrm>
              <a:prstGeom prst="rect">
                <a:avLst/>
              </a:prstGeom>
            </p:spPr>
          </p:pic>
          <p:pic>
            <p:nvPicPr>
              <p:cNvPr id="62" name="4_Meetings (small)" descr="A screenshot of a computer&#10;&#10;Description generated with very high confidence">
                <a:extLst>
                  <a:ext uri="{FF2B5EF4-FFF2-40B4-BE49-F238E27FC236}">
                    <a16:creationId xmlns:a16="http://schemas.microsoft.com/office/drawing/2014/main" id="{2C083141-3B35-4A97-A318-EDCF7AD31A0A}"/>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5244926" y="2119179"/>
                <a:ext cx="395963" cy="326486"/>
              </a:xfrm>
              <a:prstGeom prst="rect">
                <a:avLst/>
              </a:prstGeom>
            </p:spPr>
          </p:pic>
          <p:pic>
            <p:nvPicPr>
              <p:cNvPr id="84" name="3_Teams (small)" descr="A screenshot of a computer&#10;&#10;Description generated with very high confidence">
                <a:extLst>
                  <a:ext uri="{FF2B5EF4-FFF2-40B4-BE49-F238E27FC236}">
                    <a16:creationId xmlns:a16="http://schemas.microsoft.com/office/drawing/2014/main" id="{0DCF911A-0DBA-4E59-A497-ED71F89D8762}"/>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5244926" y="1786698"/>
                <a:ext cx="395963" cy="312664"/>
              </a:xfrm>
              <a:prstGeom prst="rect">
                <a:avLst/>
              </a:prstGeom>
            </p:spPr>
          </p:pic>
          <p:pic>
            <p:nvPicPr>
              <p:cNvPr id="61" name="2_Chat (small)" descr="A close up of a logo&#10;&#10;Description generated with very high confidence">
                <a:extLst>
                  <a:ext uri="{FF2B5EF4-FFF2-40B4-BE49-F238E27FC236}">
                    <a16:creationId xmlns:a16="http://schemas.microsoft.com/office/drawing/2014/main" id="{DAF58F77-95B3-46B2-A615-B8FD03DA99F2}"/>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243206" y="1453504"/>
                <a:ext cx="397683" cy="325569"/>
              </a:xfrm>
              <a:prstGeom prst="rect">
                <a:avLst/>
              </a:prstGeom>
            </p:spPr>
          </p:pic>
          <p:pic>
            <p:nvPicPr>
              <p:cNvPr id="56" name="1_Activity (small)" descr="A screenshot of a computer&#10;&#10;Description generated with very high confidence">
                <a:extLst>
                  <a:ext uri="{FF2B5EF4-FFF2-40B4-BE49-F238E27FC236}">
                    <a16:creationId xmlns:a16="http://schemas.microsoft.com/office/drawing/2014/main" id="{90250999-DFC9-43CC-9ACE-710D5C402933}"/>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b="94156"/>
              <a:stretch/>
            </p:blipFill>
            <p:spPr>
              <a:xfrm>
                <a:off x="5244926" y="1102668"/>
                <a:ext cx="395963" cy="299896"/>
              </a:xfrm>
              <a:prstGeom prst="rect">
                <a:avLst/>
              </a:prstGeom>
            </p:spPr>
          </p:pic>
        </p:grpSp>
        <p:pic>
          <p:nvPicPr>
            <p:cNvPr id="106" name="3_CALLING" descr="A close up of a logo&#10;&#10;Description generated with very high confidence">
              <a:extLst>
                <a:ext uri="{FF2B5EF4-FFF2-40B4-BE49-F238E27FC236}">
                  <a16:creationId xmlns:a16="http://schemas.microsoft.com/office/drawing/2014/main" id="{74ABA099-BDA4-4D1F-8D87-18CB87C8C1AF}"/>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4972852" y="2547378"/>
              <a:ext cx="772081" cy="620422"/>
            </a:xfrm>
            <a:prstGeom prst="rect">
              <a:avLst/>
            </a:prstGeom>
            <a:ln w="38100">
              <a:solidFill>
                <a:srgbClr val="616A95"/>
              </a:solidFill>
              <a:miter lim="800000"/>
            </a:ln>
          </p:spPr>
        </p:pic>
        <p:pic>
          <p:nvPicPr>
            <p:cNvPr id="107" name="1_CHAT" descr="A close up of a logo&#10;&#10;Description generated with very high confidence">
              <a:extLst>
                <a:ext uri="{FF2B5EF4-FFF2-40B4-BE49-F238E27FC236}">
                  <a16:creationId xmlns:a16="http://schemas.microsoft.com/office/drawing/2014/main" id="{08FA41FB-7BA2-4D57-9C71-F52E57FA7991}"/>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4972852" y="1058693"/>
              <a:ext cx="772081" cy="633189"/>
            </a:xfrm>
            <a:prstGeom prst="rect">
              <a:avLst/>
            </a:prstGeom>
            <a:ln w="38100">
              <a:solidFill>
                <a:srgbClr val="616A95"/>
              </a:solidFill>
              <a:miter lim="800000"/>
            </a:ln>
          </p:spPr>
        </p:pic>
        <p:pic>
          <p:nvPicPr>
            <p:cNvPr id="110" name="5_STORE" descr="A close up of a logo&#10;&#10;Description generated with very high confidence">
              <a:extLst>
                <a:ext uri="{FF2B5EF4-FFF2-40B4-BE49-F238E27FC236}">
                  <a16:creationId xmlns:a16="http://schemas.microsoft.com/office/drawing/2014/main" id="{97325310-6FD2-44A4-A99A-D8B743D2B247}"/>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a:stretch/>
          </p:blipFill>
          <p:spPr>
            <a:xfrm>
              <a:off x="4978093" y="5494531"/>
              <a:ext cx="766840" cy="637761"/>
            </a:xfrm>
            <a:prstGeom prst="rect">
              <a:avLst/>
            </a:prstGeom>
            <a:ln w="38100">
              <a:solidFill>
                <a:srgbClr val="616A95"/>
              </a:solidFill>
              <a:miter lim="800000"/>
            </a:ln>
          </p:spPr>
        </p:pic>
        <p:pic>
          <p:nvPicPr>
            <p:cNvPr id="109" name="2_MEETINGS" descr="A close up of a logo&#10;&#10;Description generated with very high confidence">
              <a:extLst>
                <a:ext uri="{FF2B5EF4-FFF2-40B4-BE49-F238E27FC236}">
                  <a16:creationId xmlns:a16="http://schemas.microsoft.com/office/drawing/2014/main" id="{90DFA906-11E4-4678-A9EF-9170F0536117}"/>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a:stretch/>
          </p:blipFill>
          <p:spPr>
            <a:xfrm>
              <a:off x="4972852" y="1793806"/>
              <a:ext cx="772081" cy="659977"/>
            </a:xfrm>
            <a:prstGeom prst="rect">
              <a:avLst/>
            </a:prstGeom>
            <a:ln w="38100">
              <a:solidFill>
                <a:srgbClr val="616A95"/>
              </a:solidFill>
              <a:miter lim="800000"/>
            </a:ln>
          </p:spPr>
        </p:pic>
      </p:grpSp>
      <p:sp>
        <p:nvSpPr>
          <p:cNvPr id="52" name="Title 51"/>
          <p:cNvSpPr>
            <a:spLocks noGrp="1"/>
          </p:cNvSpPr>
          <p:nvPr>
            <p:ph type="title" idx="4294967295"/>
          </p:nvPr>
        </p:nvSpPr>
        <p:spPr>
          <a:xfrm>
            <a:off x="260350" y="84138"/>
            <a:ext cx="12176125" cy="520700"/>
          </a:xfrm>
        </p:spPr>
        <p:txBody>
          <a:bodyPr anchor="t">
            <a:normAutofit fontScale="90000"/>
          </a:bodyPr>
          <a:lstStyle/>
          <a:p>
            <a:r>
              <a:rPr lang="en-US" sz="3599" b="1" dirty="0"/>
              <a:t>Microsoft Teams</a:t>
            </a:r>
          </a:p>
        </p:txBody>
      </p:sp>
      <p:sp>
        <p:nvSpPr>
          <p:cNvPr id="27" name="TextBox 26">
            <a:extLst>
              <a:ext uri="{FF2B5EF4-FFF2-40B4-BE49-F238E27FC236}">
                <a16:creationId xmlns:a16="http://schemas.microsoft.com/office/drawing/2014/main" id="{A373970D-82F6-40F2-97D6-EC6D4944E0DE}"/>
              </a:ext>
            </a:extLst>
          </p:cNvPr>
          <p:cNvSpPr txBox="1"/>
          <p:nvPr/>
        </p:nvSpPr>
        <p:spPr>
          <a:xfrm>
            <a:off x="439787" y="1044641"/>
            <a:ext cx="5778452" cy="313904"/>
          </a:xfrm>
          <a:prstGeom prst="rect">
            <a:avLst/>
          </a:prstGeom>
          <a:noFill/>
        </p:spPr>
        <p:txBody>
          <a:bodyPr wrap="square" lIns="0" tIns="0" rIns="0" bIns="0" rtlCol="0">
            <a:spAutoFit/>
          </a:bodyPr>
          <a:lstStyle/>
          <a:p>
            <a:pPr defTabSz="950756">
              <a:spcBef>
                <a:spcPts val="408"/>
              </a:spcBef>
              <a:buSzPct val="90000"/>
              <a:defRPr/>
            </a:pPr>
            <a:r>
              <a:rPr lang="en-US" sz="2000" dirty="0">
                <a:gradFill>
                  <a:gsLst>
                    <a:gs pos="1250">
                      <a:srgbClr val="353535"/>
                    </a:gs>
                    <a:gs pos="100000">
                      <a:srgbClr val="353535"/>
                    </a:gs>
                  </a:gsLst>
                  <a:lin ang="5400000" scaled="0"/>
                </a:gradFill>
                <a:latin typeface="Segoe UI"/>
                <a:ea typeface="Segoe UI Semilight" charset="0"/>
                <a:cs typeface="Segoe UI Semilight" charset="0"/>
              </a:rPr>
              <a:t>The hub for teamwork in Office 365</a:t>
            </a:r>
            <a:endParaRPr lang="en-US" sz="2000" dirty="0">
              <a:solidFill>
                <a:srgbClr val="2F2F2F"/>
              </a:solidFill>
              <a:latin typeface="Segoe UI"/>
              <a:ea typeface="Segoe UI Semilight" charset="0"/>
              <a:cs typeface="Segoe UI Semilight" charset="0"/>
            </a:endParaRPr>
          </a:p>
        </p:txBody>
      </p:sp>
      <p:sp>
        <p:nvSpPr>
          <p:cNvPr id="30" name="TextBox 29">
            <a:extLst>
              <a:ext uri="{FF2B5EF4-FFF2-40B4-BE49-F238E27FC236}">
                <a16:creationId xmlns:a16="http://schemas.microsoft.com/office/drawing/2014/main" id="{20830D0B-B21A-42E0-AD19-C43200884DDD}"/>
              </a:ext>
            </a:extLst>
          </p:cNvPr>
          <p:cNvSpPr txBox="1"/>
          <p:nvPr/>
        </p:nvSpPr>
        <p:spPr>
          <a:xfrm>
            <a:off x="1181861" y="2082169"/>
            <a:ext cx="3755230"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Communicate</a:t>
            </a:r>
          </a:p>
        </p:txBody>
      </p:sp>
      <p:sp>
        <p:nvSpPr>
          <p:cNvPr id="31" name="TextBox 30">
            <a:extLst>
              <a:ext uri="{FF2B5EF4-FFF2-40B4-BE49-F238E27FC236}">
                <a16:creationId xmlns:a16="http://schemas.microsoft.com/office/drawing/2014/main" id="{56871C5E-2510-4BF9-96CE-8A5D8B50AC05}"/>
              </a:ext>
            </a:extLst>
          </p:cNvPr>
          <p:cNvSpPr txBox="1"/>
          <p:nvPr/>
        </p:nvSpPr>
        <p:spPr>
          <a:xfrm>
            <a:off x="1181861" y="2417909"/>
            <a:ext cx="3755230"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through chat, meetings &amp; calls</a:t>
            </a:r>
          </a:p>
        </p:txBody>
      </p:sp>
      <p:sp>
        <p:nvSpPr>
          <p:cNvPr id="34" name="TextBox 33">
            <a:extLst>
              <a:ext uri="{FF2B5EF4-FFF2-40B4-BE49-F238E27FC236}">
                <a16:creationId xmlns:a16="http://schemas.microsoft.com/office/drawing/2014/main" id="{7910D949-D8AD-449A-A61A-7CC0C2759CD4}"/>
              </a:ext>
            </a:extLst>
          </p:cNvPr>
          <p:cNvSpPr txBox="1"/>
          <p:nvPr/>
        </p:nvSpPr>
        <p:spPr>
          <a:xfrm>
            <a:off x="1181861" y="3141573"/>
            <a:ext cx="3550043"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Collaborate</a:t>
            </a:r>
          </a:p>
        </p:txBody>
      </p:sp>
      <p:sp>
        <p:nvSpPr>
          <p:cNvPr id="35" name="TextBox 34">
            <a:extLst>
              <a:ext uri="{FF2B5EF4-FFF2-40B4-BE49-F238E27FC236}">
                <a16:creationId xmlns:a16="http://schemas.microsoft.com/office/drawing/2014/main" id="{45A22E76-DBF0-4E3E-9448-C96BF43FD5B6}"/>
              </a:ext>
            </a:extLst>
          </p:cNvPr>
          <p:cNvSpPr txBox="1"/>
          <p:nvPr/>
        </p:nvSpPr>
        <p:spPr>
          <a:xfrm>
            <a:off x="1181861" y="3483903"/>
            <a:ext cx="3550043"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with deeply integrated Office 365 apps</a:t>
            </a:r>
          </a:p>
        </p:txBody>
      </p:sp>
      <p:sp>
        <p:nvSpPr>
          <p:cNvPr id="46" name="TextBox 45">
            <a:extLst>
              <a:ext uri="{FF2B5EF4-FFF2-40B4-BE49-F238E27FC236}">
                <a16:creationId xmlns:a16="http://schemas.microsoft.com/office/drawing/2014/main" id="{94187656-EC47-49E4-B2AD-9E0766B12D1C}"/>
              </a:ext>
            </a:extLst>
          </p:cNvPr>
          <p:cNvSpPr txBox="1"/>
          <p:nvPr/>
        </p:nvSpPr>
        <p:spPr>
          <a:xfrm>
            <a:off x="1181861" y="4207566"/>
            <a:ext cx="3755230"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Customize &amp; extend</a:t>
            </a:r>
          </a:p>
        </p:txBody>
      </p:sp>
      <p:sp>
        <p:nvSpPr>
          <p:cNvPr id="47" name="TextBox 46">
            <a:extLst>
              <a:ext uri="{FF2B5EF4-FFF2-40B4-BE49-F238E27FC236}">
                <a16:creationId xmlns:a16="http://schemas.microsoft.com/office/drawing/2014/main" id="{11A8706B-33B1-4BBD-8041-A2EBA1398B10}"/>
              </a:ext>
            </a:extLst>
          </p:cNvPr>
          <p:cNvSpPr txBox="1"/>
          <p:nvPr/>
        </p:nvSpPr>
        <p:spPr>
          <a:xfrm>
            <a:off x="1181861" y="4576793"/>
            <a:ext cx="3755230"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with 3rd party apps, processes, and devices</a:t>
            </a:r>
          </a:p>
        </p:txBody>
      </p:sp>
      <p:sp>
        <p:nvSpPr>
          <p:cNvPr id="49" name="TextBox 48">
            <a:extLst>
              <a:ext uri="{FF2B5EF4-FFF2-40B4-BE49-F238E27FC236}">
                <a16:creationId xmlns:a16="http://schemas.microsoft.com/office/drawing/2014/main" id="{340E4C61-7635-4B75-BFD8-CC199F557225}"/>
              </a:ext>
            </a:extLst>
          </p:cNvPr>
          <p:cNvSpPr txBox="1"/>
          <p:nvPr/>
        </p:nvSpPr>
        <p:spPr>
          <a:xfrm>
            <a:off x="1181862" y="5300457"/>
            <a:ext cx="3894088"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Work with confidence</a:t>
            </a:r>
          </a:p>
        </p:txBody>
      </p:sp>
      <p:sp>
        <p:nvSpPr>
          <p:cNvPr id="50" name="TextBox 49">
            <a:extLst>
              <a:ext uri="{FF2B5EF4-FFF2-40B4-BE49-F238E27FC236}">
                <a16:creationId xmlns:a16="http://schemas.microsoft.com/office/drawing/2014/main" id="{C9AE709C-1F46-4E8C-8EA7-4BBACA0DE578}"/>
              </a:ext>
            </a:extLst>
          </p:cNvPr>
          <p:cNvSpPr txBox="1"/>
          <p:nvPr/>
        </p:nvSpPr>
        <p:spPr>
          <a:xfrm>
            <a:off x="1181864" y="5645246"/>
            <a:ext cx="3096774" cy="438811"/>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enterprise level security, compliance, and manageability</a:t>
            </a:r>
          </a:p>
        </p:txBody>
      </p:sp>
      <p:sp>
        <p:nvSpPr>
          <p:cNvPr id="64" name="Rectangular Callout 59">
            <a:extLst>
              <a:ext uri="{FF2B5EF4-FFF2-40B4-BE49-F238E27FC236}">
                <a16:creationId xmlns:a16="http://schemas.microsoft.com/office/drawing/2014/main" id="{8F3854E2-7487-4A3B-B165-2394396A23BE}"/>
              </a:ext>
            </a:extLst>
          </p:cNvPr>
          <p:cNvSpPr/>
          <p:nvPr/>
        </p:nvSpPr>
        <p:spPr>
          <a:xfrm>
            <a:off x="558397" y="2199765"/>
            <a:ext cx="321258" cy="220170"/>
          </a:xfrm>
          <a:prstGeom prst="wedgeRectCallout">
            <a:avLst>
              <a:gd name="adj1" fmla="val -34098"/>
              <a:gd name="adj2" fmla="val 80367"/>
            </a:avLst>
          </a:prstGeom>
          <a:noFill/>
          <a:ln w="19050">
            <a:solidFill>
              <a:srgbClr val="283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54">
              <a:defRPr/>
            </a:pPr>
            <a:endParaRPr lang="en-US" sz="1873">
              <a:solidFill>
                <a:srgbClr val="E6E6E6"/>
              </a:solidFill>
              <a:latin typeface="Segoe UI"/>
            </a:endParaRPr>
          </a:p>
        </p:txBody>
      </p:sp>
      <p:grpSp>
        <p:nvGrpSpPr>
          <p:cNvPr id="65" name="Group 64">
            <a:extLst>
              <a:ext uri="{FF2B5EF4-FFF2-40B4-BE49-F238E27FC236}">
                <a16:creationId xmlns:a16="http://schemas.microsoft.com/office/drawing/2014/main" id="{309B53CD-E2A9-4272-A32C-2D29E356121F}"/>
              </a:ext>
            </a:extLst>
          </p:cNvPr>
          <p:cNvGrpSpPr/>
          <p:nvPr/>
        </p:nvGrpSpPr>
        <p:grpSpPr>
          <a:xfrm>
            <a:off x="531315" y="3182924"/>
            <a:ext cx="371107" cy="375356"/>
            <a:chOff x="703263" y="3005138"/>
            <a:chExt cx="415924" cy="420687"/>
          </a:xfrm>
        </p:grpSpPr>
        <p:sp>
          <p:nvSpPr>
            <p:cNvPr id="66" name="Freeform 12">
              <a:extLst>
                <a:ext uri="{FF2B5EF4-FFF2-40B4-BE49-F238E27FC236}">
                  <a16:creationId xmlns:a16="http://schemas.microsoft.com/office/drawing/2014/main" id="{F35A492E-9095-44A6-8323-9FF45CD4C091}"/>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67" name="Freeform 13">
              <a:extLst>
                <a:ext uri="{FF2B5EF4-FFF2-40B4-BE49-F238E27FC236}">
                  <a16:creationId xmlns:a16="http://schemas.microsoft.com/office/drawing/2014/main" id="{030A2EC5-E334-4DE2-974D-064E61C95EB0}"/>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68" name="Freeform 14">
              <a:extLst>
                <a:ext uri="{FF2B5EF4-FFF2-40B4-BE49-F238E27FC236}">
                  <a16:creationId xmlns:a16="http://schemas.microsoft.com/office/drawing/2014/main" id="{52733157-F27D-4A14-84C6-39C776C0C0EF}"/>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69" name="Oval 15">
              <a:extLst>
                <a:ext uri="{FF2B5EF4-FFF2-40B4-BE49-F238E27FC236}">
                  <a16:creationId xmlns:a16="http://schemas.microsoft.com/office/drawing/2014/main" id="{5E17DE14-2882-4E6C-9A65-1828B98558AB}"/>
                </a:ext>
              </a:extLst>
            </p:cNvPr>
            <p:cNvSpPr>
              <a:spLocks noChangeArrowheads="1"/>
            </p:cNvSpPr>
            <p:nvPr/>
          </p:nvSpPr>
          <p:spPr bwMode="auto">
            <a:xfrm>
              <a:off x="868363" y="300513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70" name="Oval 16">
              <a:extLst>
                <a:ext uri="{FF2B5EF4-FFF2-40B4-BE49-F238E27FC236}">
                  <a16:creationId xmlns:a16="http://schemas.microsoft.com/office/drawing/2014/main" id="{F181CD0B-E5E4-4FD3-9C7C-EE454F8FF153}"/>
                </a:ext>
              </a:extLst>
            </p:cNvPr>
            <p:cNvSpPr>
              <a:spLocks noChangeArrowheads="1"/>
            </p:cNvSpPr>
            <p:nvPr/>
          </p:nvSpPr>
          <p:spPr bwMode="auto">
            <a:xfrm>
              <a:off x="703263"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71" name="Oval 17">
              <a:extLst>
                <a:ext uri="{FF2B5EF4-FFF2-40B4-BE49-F238E27FC236}">
                  <a16:creationId xmlns:a16="http://schemas.microsoft.com/office/drawing/2014/main" id="{3ECB5D56-C216-4EAC-86D3-3BCA16A2188E}"/>
                </a:ext>
              </a:extLst>
            </p:cNvPr>
            <p:cNvSpPr>
              <a:spLocks noChangeArrowheads="1"/>
            </p:cNvSpPr>
            <p:nvPr/>
          </p:nvSpPr>
          <p:spPr bwMode="auto">
            <a:xfrm>
              <a:off x="1031875"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grpSp>
      <p:grpSp>
        <p:nvGrpSpPr>
          <p:cNvPr id="72" name="Group 71">
            <a:extLst>
              <a:ext uri="{FF2B5EF4-FFF2-40B4-BE49-F238E27FC236}">
                <a16:creationId xmlns:a16="http://schemas.microsoft.com/office/drawing/2014/main" id="{18D0040C-15B1-41AA-B550-B915972A5A54}"/>
              </a:ext>
            </a:extLst>
          </p:cNvPr>
          <p:cNvGrpSpPr/>
          <p:nvPr/>
        </p:nvGrpSpPr>
        <p:grpSpPr>
          <a:xfrm>
            <a:off x="526348" y="4290105"/>
            <a:ext cx="379803" cy="454695"/>
            <a:chOff x="645995" y="3976119"/>
            <a:chExt cx="425674" cy="509610"/>
          </a:xfrm>
        </p:grpSpPr>
        <p:sp>
          <p:nvSpPr>
            <p:cNvPr id="73" name="Line 198">
              <a:extLst>
                <a:ext uri="{FF2B5EF4-FFF2-40B4-BE49-F238E27FC236}">
                  <a16:creationId xmlns:a16="http://schemas.microsoft.com/office/drawing/2014/main" id="{7BA09863-E4FA-4D71-84C8-9344272B512E}"/>
                </a:ext>
              </a:extLst>
            </p:cNvPr>
            <p:cNvSpPr>
              <a:spLocks noChangeShapeType="1"/>
            </p:cNvSpPr>
            <p:nvPr/>
          </p:nvSpPr>
          <p:spPr bwMode="auto">
            <a:xfrm rot="5400000">
              <a:off x="771899"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4" name="Line 199">
              <a:extLst>
                <a:ext uri="{FF2B5EF4-FFF2-40B4-BE49-F238E27FC236}">
                  <a16:creationId xmlns:a16="http://schemas.microsoft.com/office/drawing/2014/main" id="{9998324D-DD35-46E5-9C83-978273944B5B}"/>
                </a:ext>
              </a:extLst>
            </p:cNvPr>
            <p:cNvSpPr>
              <a:spLocks noChangeShapeType="1"/>
            </p:cNvSpPr>
            <p:nvPr/>
          </p:nvSpPr>
          <p:spPr bwMode="auto">
            <a:xfrm rot="5400000">
              <a:off x="60402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5" name="Line 200">
              <a:extLst>
                <a:ext uri="{FF2B5EF4-FFF2-40B4-BE49-F238E27FC236}">
                  <a16:creationId xmlns:a16="http://schemas.microsoft.com/office/drawing/2014/main" id="{3B37A45F-8826-408C-A1E5-C9561C35FA79}"/>
                </a:ext>
              </a:extLst>
            </p:cNvPr>
            <p:cNvSpPr>
              <a:spLocks noChangeShapeType="1"/>
            </p:cNvSpPr>
            <p:nvPr/>
          </p:nvSpPr>
          <p:spPr bwMode="auto">
            <a:xfrm rot="5400000">
              <a:off x="43315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6" name="Oval 209">
              <a:extLst>
                <a:ext uri="{FF2B5EF4-FFF2-40B4-BE49-F238E27FC236}">
                  <a16:creationId xmlns:a16="http://schemas.microsoft.com/office/drawing/2014/main" id="{8EE90751-2AF4-414A-A086-799A384F0386}"/>
                </a:ext>
              </a:extLst>
            </p:cNvPr>
            <p:cNvSpPr>
              <a:spLocks noChangeArrowheads="1"/>
            </p:cNvSpPr>
            <p:nvPr/>
          </p:nvSpPr>
          <p:spPr bwMode="auto">
            <a:xfrm rot="5400000">
              <a:off x="984735" y="4257905"/>
              <a:ext cx="86934" cy="86934"/>
            </a:xfrm>
            <a:prstGeom prst="ellipse">
              <a:avLst/>
            </a:prstGeom>
            <a:solidFill>
              <a:schemeClr val="bg2"/>
            </a:solidFill>
            <a:ln w="19050" cap="flat">
              <a:solidFill>
                <a:srgbClr val="283750"/>
              </a:solidFill>
              <a:prstDash val="solid"/>
              <a:miter lim="800000"/>
              <a:headEnd/>
              <a:tailEnd/>
            </a:ln>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7" name="Oval 210">
              <a:extLst>
                <a:ext uri="{FF2B5EF4-FFF2-40B4-BE49-F238E27FC236}">
                  <a16:creationId xmlns:a16="http://schemas.microsoft.com/office/drawing/2014/main" id="{BD73A440-6B83-4088-A9D5-0780B16C2C88}"/>
                </a:ext>
              </a:extLst>
            </p:cNvPr>
            <p:cNvSpPr>
              <a:spLocks noChangeArrowheads="1"/>
            </p:cNvSpPr>
            <p:nvPr/>
          </p:nvSpPr>
          <p:spPr bwMode="auto">
            <a:xfrm rot="5400000">
              <a:off x="813865" y="4060057"/>
              <a:ext cx="86934" cy="86934"/>
            </a:xfrm>
            <a:prstGeom prst="ellipse">
              <a:avLst/>
            </a:prstGeom>
            <a:solidFill>
              <a:schemeClr val="bg2"/>
            </a:solidFill>
            <a:ln w="19050" cap="flat">
              <a:solidFill>
                <a:srgbClr val="283750"/>
              </a:solidFill>
              <a:prstDash val="solid"/>
              <a:miter lim="800000"/>
              <a:headEnd/>
              <a:tailEnd/>
            </a:ln>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8" name="Oval 211">
              <a:extLst>
                <a:ext uri="{FF2B5EF4-FFF2-40B4-BE49-F238E27FC236}">
                  <a16:creationId xmlns:a16="http://schemas.microsoft.com/office/drawing/2014/main" id="{8AB64537-E00C-4DAF-924E-98153940E3B2}"/>
                </a:ext>
              </a:extLst>
            </p:cNvPr>
            <p:cNvSpPr>
              <a:spLocks noChangeArrowheads="1"/>
            </p:cNvSpPr>
            <p:nvPr/>
          </p:nvSpPr>
          <p:spPr bwMode="auto">
            <a:xfrm rot="5400000">
              <a:off x="645995" y="4203947"/>
              <a:ext cx="83936" cy="83936"/>
            </a:xfrm>
            <a:prstGeom prst="ellipse">
              <a:avLst/>
            </a:prstGeom>
            <a:solidFill>
              <a:schemeClr val="bg2"/>
            </a:solidFill>
            <a:ln w="19050" cap="flat">
              <a:solidFill>
                <a:srgbClr val="283750"/>
              </a:solidFill>
              <a:prstDash val="solid"/>
              <a:miter lim="800000"/>
              <a:headEnd/>
              <a:tailEnd/>
            </a:ln>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grpSp>
      <p:grpSp>
        <p:nvGrpSpPr>
          <p:cNvPr id="79" name="Group 78">
            <a:extLst>
              <a:ext uri="{FF2B5EF4-FFF2-40B4-BE49-F238E27FC236}">
                <a16:creationId xmlns:a16="http://schemas.microsoft.com/office/drawing/2014/main" id="{A3758A88-B898-46F8-88DB-8A4E30FDD26F}"/>
              </a:ext>
            </a:extLst>
          </p:cNvPr>
          <p:cNvGrpSpPr/>
          <p:nvPr/>
        </p:nvGrpSpPr>
        <p:grpSpPr>
          <a:xfrm>
            <a:off x="578458" y="5362138"/>
            <a:ext cx="288587" cy="378771"/>
            <a:chOff x="765176" y="4954588"/>
            <a:chExt cx="177800" cy="233363"/>
          </a:xfrm>
        </p:grpSpPr>
        <p:sp>
          <p:nvSpPr>
            <p:cNvPr id="80" name="Freeform 21">
              <a:extLst>
                <a:ext uri="{FF2B5EF4-FFF2-40B4-BE49-F238E27FC236}">
                  <a16:creationId xmlns:a16="http://schemas.microsoft.com/office/drawing/2014/main" id="{E0B7C031-9991-4DEA-B4F2-2DAC83CED1DC}"/>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81" name="Freeform 22">
              <a:extLst>
                <a:ext uri="{FF2B5EF4-FFF2-40B4-BE49-F238E27FC236}">
                  <a16:creationId xmlns:a16="http://schemas.microsoft.com/office/drawing/2014/main" id="{5B1C2B88-934F-494D-A961-C141F2FD00C2}"/>
                </a:ext>
              </a:extLst>
            </p:cNvPr>
            <p:cNvSpPr>
              <a:spLocks/>
            </p:cNvSpPr>
            <p:nvPr/>
          </p:nvSpPr>
          <p:spPr bwMode="auto">
            <a:xfrm>
              <a:off x="790206" y="4954588"/>
              <a:ext cx="127741"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grpSp>
      <p:sp>
        <p:nvSpPr>
          <p:cNvPr id="18" name="Rectangle 17">
            <a:extLst>
              <a:ext uri="{FF2B5EF4-FFF2-40B4-BE49-F238E27FC236}">
                <a16:creationId xmlns:a16="http://schemas.microsoft.com/office/drawing/2014/main" id="{EE551F41-564D-4747-9562-E32F7092BFEA}"/>
              </a:ext>
            </a:extLst>
          </p:cNvPr>
          <p:cNvSpPr/>
          <p:nvPr/>
        </p:nvSpPr>
        <p:spPr bwMode="auto">
          <a:xfrm>
            <a:off x="258773" y="3026778"/>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C3BC5AFE-DF2C-467F-9F19-2C00058C4DC9}"/>
              </a:ext>
            </a:extLst>
          </p:cNvPr>
          <p:cNvSpPr/>
          <p:nvPr/>
        </p:nvSpPr>
        <p:spPr bwMode="auto">
          <a:xfrm>
            <a:off x="258773" y="4071518"/>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F7AFCFEC-519F-4DAC-869D-F55653C72877}"/>
              </a:ext>
            </a:extLst>
          </p:cNvPr>
          <p:cNvSpPr/>
          <p:nvPr/>
        </p:nvSpPr>
        <p:spPr bwMode="auto">
          <a:xfrm>
            <a:off x="258773" y="5116257"/>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F8D1554-77D1-4351-85F3-D4B2E5BE83B9}"/>
              </a:ext>
            </a:extLst>
          </p:cNvPr>
          <p:cNvSpPr/>
          <p:nvPr/>
        </p:nvSpPr>
        <p:spPr bwMode="auto">
          <a:xfrm>
            <a:off x="258773" y="1982039"/>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87998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decel="100000" fill="hold" nodeType="afterEffect">
                                  <p:stCondLst>
                                    <p:cond delay="0"/>
                                  </p:stCondLst>
                                  <p:childTnLst>
                                    <p:animClr clrSpc="rgb" dir="cw">
                                      <p:cBhvr override="childStyle">
                                        <p:cTn id="6" dur="750" fill="hold"/>
                                        <p:tgtEl>
                                          <p:spTgt spid="30">
                                            <p:txEl>
                                              <p:pRg st="0" end="0"/>
                                            </p:txEl>
                                          </p:spTgt>
                                        </p:tgtEl>
                                        <p:attrNameLst>
                                          <p:attrName>style.color</p:attrName>
                                        </p:attrNameLst>
                                      </p:cBhvr>
                                      <p:to>
                                        <a:srgbClr val="434D80"/>
                                      </p:to>
                                    </p:animClr>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6"/>
                                        </p:tgtEl>
                                        <p:attrNameLst>
                                          <p:attrName>style.visibility</p:attrName>
                                        </p:attrNameLst>
                                      </p:cBhvr>
                                      <p:to>
                                        <p:strVal val="visible"/>
                                      </p:to>
                                    </p:set>
                                    <p:animEffect transition="in" filter="fade">
                                      <p:cBhvr>
                                        <p:cTn id="15" dur="500"/>
                                        <p:tgtEl>
                                          <p:spTgt spid="12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mph" presetSubtype="2" fill="hold" nodeType="clickEffect">
                                  <p:stCondLst>
                                    <p:cond delay="0"/>
                                  </p:stCondLst>
                                  <p:childTnLst>
                                    <p:animClr clrSpc="rgb" dir="cw">
                                      <p:cBhvr override="childStyle">
                                        <p:cTn id="19" dur="750" fill="hold"/>
                                        <p:tgtEl>
                                          <p:spTgt spid="30">
                                            <p:txEl>
                                              <p:pRg st="0" end="0"/>
                                            </p:txEl>
                                          </p:spTgt>
                                        </p:tgtEl>
                                        <p:attrNameLst>
                                          <p:attrName>style.color</p:attrName>
                                        </p:attrNameLst>
                                      </p:cBhvr>
                                      <p:to>
                                        <a:schemeClr val="accent2"/>
                                      </p:to>
                                    </p:animClr>
                                  </p:childTnLst>
                                </p:cTn>
                              </p:par>
                              <p:par>
                                <p:cTn id="20" presetID="3" presetClass="emph" presetSubtype="2" fill="hold" nodeType="withEffect">
                                  <p:stCondLst>
                                    <p:cond delay="0"/>
                                  </p:stCondLst>
                                  <p:childTnLst>
                                    <p:animClr clrSpc="rgb" dir="cw">
                                      <p:cBhvr override="childStyle">
                                        <p:cTn id="21" dur="750" fill="hold"/>
                                        <p:tgtEl>
                                          <p:spTgt spid="34">
                                            <p:txEl>
                                              <p:pRg st="0" end="0"/>
                                            </p:txEl>
                                          </p:spTgt>
                                        </p:tgtEl>
                                        <p:attrNameLst>
                                          <p:attrName>style.color</p:attrName>
                                        </p:attrNameLst>
                                      </p:cBhvr>
                                      <p:to>
                                        <a:srgbClr val="434D80"/>
                                      </p:to>
                                    </p:animClr>
                                  </p:childTnLst>
                                </p:cTn>
                              </p:par>
                              <p:par>
                                <p:cTn id="22" presetID="10" presetClass="entr" presetSubtype="0" fill="hold" grpId="0" nodeType="withEffect">
                                  <p:stCondLst>
                                    <p:cond delay="0"/>
                                  </p:stCondLst>
                                  <p:childTnLst>
                                    <p:set>
                                      <p:cBhvr>
                                        <p:cTn id="23" dur="1" fill="hold">
                                          <p:stCondLst>
                                            <p:cond delay="0"/>
                                          </p:stCondLst>
                                        </p:cTn>
                                        <p:tgtEl>
                                          <p:spTgt spid="127"/>
                                        </p:tgtEl>
                                        <p:attrNameLst>
                                          <p:attrName>style.visibility</p:attrName>
                                        </p:attrNameLst>
                                      </p:cBhvr>
                                      <p:to>
                                        <p:strVal val="visible"/>
                                      </p:to>
                                    </p:set>
                                    <p:animEffect transition="in" filter="fade">
                                      <p:cBhvr>
                                        <p:cTn id="24" dur="500"/>
                                        <p:tgtEl>
                                          <p:spTgt spid="127"/>
                                        </p:tgtEl>
                                      </p:cBhvr>
                                    </p:animEffect>
                                  </p:childTnLst>
                                </p:cTn>
                              </p:par>
                              <p:par>
                                <p:cTn id="25" presetID="10" presetClass="exit" presetSubtype="0" fill="hold" grpId="1"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nodeType="clickEffect">
                                  <p:stCondLst>
                                    <p:cond delay="0"/>
                                  </p:stCondLst>
                                  <p:childTnLst>
                                    <p:animClr clrSpc="rgb" dir="cw">
                                      <p:cBhvr override="childStyle">
                                        <p:cTn id="31" dur="750" fill="hold"/>
                                        <p:tgtEl>
                                          <p:spTgt spid="34">
                                            <p:txEl>
                                              <p:pRg st="0" end="0"/>
                                            </p:txEl>
                                          </p:spTgt>
                                        </p:tgtEl>
                                        <p:attrNameLst>
                                          <p:attrName>style.color</p:attrName>
                                        </p:attrNameLst>
                                      </p:cBhvr>
                                      <p:to>
                                        <a:schemeClr val="accent2"/>
                                      </p:to>
                                    </p:animClr>
                                  </p:childTnLst>
                                </p:cTn>
                              </p:par>
                              <p:par>
                                <p:cTn id="32" presetID="3" presetClass="emph" presetSubtype="2" fill="hold" nodeType="withEffect">
                                  <p:stCondLst>
                                    <p:cond delay="0"/>
                                  </p:stCondLst>
                                  <p:childTnLst>
                                    <p:animClr clrSpc="rgb" dir="cw">
                                      <p:cBhvr override="childStyle">
                                        <p:cTn id="33" dur="750" fill="hold"/>
                                        <p:tgtEl>
                                          <p:spTgt spid="46">
                                            <p:txEl>
                                              <p:pRg st="0" end="0"/>
                                            </p:txEl>
                                          </p:spTgt>
                                        </p:tgtEl>
                                        <p:attrNameLst>
                                          <p:attrName>style.color</p:attrName>
                                        </p:attrNameLst>
                                      </p:cBhvr>
                                      <p:to>
                                        <a:srgbClr val="434D80"/>
                                      </p:to>
                                    </p:animClr>
                                  </p:childTnLst>
                                </p:cTn>
                              </p:par>
                              <p:par>
                                <p:cTn id="34" presetID="10" presetClass="exit" presetSubtype="0" fill="hold" grpId="1" nodeType="withEffect">
                                  <p:stCondLst>
                                    <p:cond delay="0"/>
                                  </p:stCondLst>
                                  <p:childTnLst>
                                    <p:animEffect transition="out" filter="fade">
                                      <p:cBhvr>
                                        <p:cTn id="35" dur="500"/>
                                        <p:tgtEl>
                                          <p:spTgt spid="125"/>
                                        </p:tgtEl>
                                      </p:cBhvr>
                                    </p:animEffect>
                                    <p:set>
                                      <p:cBhvr>
                                        <p:cTn id="36" dur="1" fill="hold">
                                          <p:stCondLst>
                                            <p:cond delay="499"/>
                                          </p:stCondLst>
                                        </p:cTn>
                                        <p:tgtEl>
                                          <p:spTgt spid="125"/>
                                        </p:tgtEl>
                                        <p:attrNameLst>
                                          <p:attrName>style.visibility</p:attrName>
                                        </p:attrNameLst>
                                      </p:cBhvr>
                                      <p:to>
                                        <p:strVal val="hidden"/>
                                      </p:to>
                                    </p:set>
                                  </p:childTnLst>
                                </p:cTn>
                              </p:par>
                              <p:par>
                                <p:cTn id="37" presetID="10" presetClass="entr" presetSubtype="0" fill="hold" grpId="2"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mph" presetSubtype="2" fill="hold" nodeType="clickEffect">
                                  <p:stCondLst>
                                    <p:cond delay="0"/>
                                  </p:stCondLst>
                                  <p:childTnLst>
                                    <p:animClr clrSpc="rgb" dir="cw">
                                      <p:cBhvr override="childStyle">
                                        <p:cTn id="43" dur="750" fill="hold"/>
                                        <p:tgtEl>
                                          <p:spTgt spid="46">
                                            <p:txEl>
                                              <p:pRg st="0" end="0"/>
                                            </p:txEl>
                                          </p:spTgt>
                                        </p:tgtEl>
                                        <p:attrNameLst>
                                          <p:attrName>style.color</p:attrName>
                                        </p:attrNameLst>
                                      </p:cBhvr>
                                      <p:to>
                                        <a:schemeClr val="accent2"/>
                                      </p:to>
                                    </p:animClr>
                                  </p:childTnLst>
                                </p:cTn>
                              </p:par>
                              <p:par>
                                <p:cTn id="44" presetID="3" presetClass="emph" presetSubtype="2" fill="hold" nodeType="withEffect">
                                  <p:stCondLst>
                                    <p:cond delay="0"/>
                                  </p:stCondLst>
                                  <p:childTnLst>
                                    <p:animClr clrSpc="rgb" dir="cw">
                                      <p:cBhvr override="childStyle">
                                        <p:cTn id="45" dur="750" fill="hold"/>
                                        <p:tgtEl>
                                          <p:spTgt spid="49">
                                            <p:txEl>
                                              <p:pRg st="0" end="0"/>
                                            </p:txEl>
                                          </p:spTgt>
                                        </p:tgtEl>
                                        <p:attrNameLst>
                                          <p:attrName>style.color</p:attrName>
                                        </p:attrNameLst>
                                      </p:cBhvr>
                                      <p:to>
                                        <a:srgbClr val="434D80"/>
                                      </p:to>
                                    </p:animClr>
                                  </p:childTnLst>
                                </p:cTn>
                              </p:par>
                              <p:par>
                                <p:cTn id="46" presetID="10" presetClass="exit" presetSubtype="0" fill="hold" grpId="1" nodeType="withEffect">
                                  <p:stCondLst>
                                    <p:cond delay="0"/>
                                  </p:stCondLst>
                                  <p:childTnLst>
                                    <p:animEffect transition="out" filter="fade">
                                      <p:cBhvr>
                                        <p:cTn id="47" dur="500"/>
                                        <p:tgtEl>
                                          <p:spTgt spid="126"/>
                                        </p:tgtEl>
                                      </p:cBhvr>
                                    </p:animEffect>
                                    <p:set>
                                      <p:cBhvr>
                                        <p:cTn id="48" dur="1" fill="hold">
                                          <p:stCondLst>
                                            <p:cond delay="499"/>
                                          </p:stCondLst>
                                        </p:cTn>
                                        <p:tgtEl>
                                          <p:spTgt spid="126"/>
                                        </p:tgtEl>
                                        <p:attrNameLst>
                                          <p:attrName>style.visibility</p:attrName>
                                        </p:attrNameLst>
                                      </p:cBhvr>
                                      <p:to>
                                        <p:strVal val="hidden"/>
                                      </p:to>
                                    </p:set>
                                  </p:childTnLst>
                                </p:cTn>
                              </p:par>
                              <p:par>
                                <p:cTn id="49" presetID="10" presetClass="entr" presetSubtype="0" fill="hold" grpId="2" nodeType="withEffect">
                                  <p:stCondLst>
                                    <p:cond delay="0"/>
                                  </p:stCondLst>
                                  <p:childTnLst>
                                    <p:set>
                                      <p:cBhvr>
                                        <p:cTn id="50" dur="1" fill="hold">
                                          <p:stCondLst>
                                            <p:cond delay="0"/>
                                          </p:stCondLst>
                                        </p:cTn>
                                        <p:tgtEl>
                                          <p:spTgt spid="125"/>
                                        </p:tgtEl>
                                        <p:attrNameLst>
                                          <p:attrName>style.visibility</p:attrName>
                                        </p:attrNameLst>
                                      </p:cBhvr>
                                      <p:to>
                                        <p:strVal val="visible"/>
                                      </p:to>
                                    </p:set>
                                    <p:animEffect transition="in" filter="fade">
                                      <p:cBhvr>
                                        <p:cTn id="5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25" grpId="0" animBg="1"/>
      <p:bldP spid="125" grpId="1" animBg="1"/>
      <p:bldP spid="125" grpId="2" animBg="1"/>
      <p:bldP spid="126" grpId="0" animBg="1"/>
      <p:bldP spid="126" grpId="1" animBg="1"/>
      <p:bldP spid="12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Using Cards in Messaging Extensions</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65955" y="2005668"/>
            <a:ext cx="5652285" cy="2949778"/>
          </a:xfrm>
        </p:spPr>
        <p:txBody>
          <a:bodyPr/>
          <a:lstStyle/>
          <a:p>
            <a:pPr>
              <a:spcBef>
                <a:spcPts val="1199"/>
              </a:spcBef>
            </a:pPr>
            <a:r>
              <a:rPr lang="en-US" sz="1800" dirty="0">
                <a:latin typeface="+mj-lt"/>
              </a:rPr>
              <a:t>Respond with attachment layout of “List”</a:t>
            </a:r>
          </a:p>
          <a:p>
            <a:pPr>
              <a:spcBef>
                <a:spcPts val="1199"/>
              </a:spcBef>
            </a:pPr>
            <a:r>
              <a:rPr lang="en-US" sz="1800" dirty="0">
                <a:latin typeface="+mj-lt"/>
              </a:rPr>
              <a:t>Format each query result as a card</a:t>
            </a:r>
          </a:p>
          <a:p>
            <a:pPr marL="514251" lvl="1" indent="-285695">
              <a:spcBef>
                <a:spcPts val="400"/>
              </a:spcBef>
              <a:buFont typeface="Arial" panose="020B0604020202020204" pitchFamily="34" charset="0"/>
              <a:buChar char="•"/>
            </a:pPr>
            <a:r>
              <a:rPr lang="en-US" sz="1800" dirty="0">
                <a:latin typeface="+mj-lt"/>
              </a:rPr>
              <a:t>Adaptive Card</a:t>
            </a:r>
          </a:p>
          <a:p>
            <a:pPr marL="514251" lvl="1" indent="-285695">
              <a:spcBef>
                <a:spcPts val="400"/>
              </a:spcBef>
              <a:buFont typeface="Arial" panose="020B0604020202020204" pitchFamily="34" charset="0"/>
              <a:buChar char="•"/>
            </a:pPr>
            <a:r>
              <a:rPr lang="en-US" sz="1800" dirty="0">
                <a:latin typeface="+mj-lt"/>
              </a:rPr>
              <a:t>Hero Card</a:t>
            </a:r>
          </a:p>
          <a:p>
            <a:pPr marL="514251" lvl="1" indent="-285695">
              <a:spcBef>
                <a:spcPts val="400"/>
              </a:spcBef>
              <a:buFont typeface="Arial" panose="020B0604020202020204" pitchFamily="34" charset="0"/>
              <a:buChar char="•"/>
            </a:pPr>
            <a:r>
              <a:rPr lang="en-US" sz="1800" dirty="0">
                <a:latin typeface="+mj-lt"/>
              </a:rPr>
              <a:t>Thumbnail Card</a:t>
            </a:r>
          </a:p>
          <a:p>
            <a:pPr marL="514251" lvl="1" indent="-285695">
              <a:spcBef>
                <a:spcPts val="400"/>
              </a:spcBef>
              <a:buFont typeface="Arial" panose="020B0604020202020204" pitchFamily="34" charset="0"/>
              <a:buChar char="•"/>
            </a:pPr>
            <a:r>
              <a:rPr lang="en-US" sz="1800" dirty="0">
                <a:latin typeface="+mj-lt"/>
              </a:rPr>
              <a:t>O365Connector Card</a:t>
            </a:r>
            <a:br>
              <a:rPr lang="en-US" sz="1800" dirty="0">
                <a:latin typeface="+mj-lt"/>
              </a:rPr>
            </a:br>
            <a:endParaRPr lang="en-US" sz="1800" dirty="0">
              <a:latin typeface="+mj-lt"/>
            </a:endParaRPr>
          </a:p>
          <a:p>
            <a:pPr>
              <a:spcBef>
                <a:spcPts val="400"/>
              </a:spcBef>
            </a:pPr>
            <a:r>
              <a:rPr lang="en-US" sz="1800" dirty="0">
                <a:latin typeface="+mj-lt"/>
              </a:rPr>
              <a:t>Do not include actions</a:t>
            </a:r>
          </a:p>
          <a:p>
            <a:endParaRPr lang="en-US" sz="1800" dirty="0"/>
          </a:p>
        </p:txBody>
      </p:sp>
      <p:pic>
        <p:nvPicPr>
          <p:cNvPr id="3" name="Picture 2">
            <a:extLst>
              <a:ext uri="{FF2B5EF4-FFF2-40B4-BE49-F238E27FC236}">
                <a16:creationId xmlns:a16="http://schemas.microsoft.com/office/drawing/2014/main" id="{23570B34-D7F0-4269-844B-F323F116D826}"/>
              </a:ext>
            </a:extLst>
          </p:cNvPr>
          <p:cNvPicPr>
            <a:picLocks noChangeAspect="1"/>
          </p:cNvPicPr>
          <p:nvPr/>
        </p:nvPicPr>
        <p:blipFill>
          <a:blip r:embed="rId3"/>
          <a:stretch>
            <a:fillRect/>
          </a:stretch>
        </p:blipFill>
        <p:spPr>
          <a:xfrm>
            <a:off x="7888054" y="1731783"/>
            <a:ext cx="2723423" cy="3732804"/>
          </a:xfrm>
          <a:prstGeom prst="rect">
            <a:avLst/>
          </a:prstGeom>
        </p:spPr>
      </p:pic>
    </p:spTree>
    <p:extLst>
      <p:ext uri="{BB962C8B-B14F-4D97-AF65-F5344CB8AC3E}">
        <p14:creationId xmlns:p14="http://schemas.microsoft.com/office/powerpoint/2010/main" val="35025971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D489-9471-49BD-99CC-A385B080364F}"/>
              </a:ext>
            </a:extLst>
          </p:cNvPr>
          <p:cNvSpPr>
            <a:spLocks noGrp="1"/>
          </p:cNvSpPr>
          <p:nvPr>
            <p:ph type="title"/>
          </p:nvPr>
        </p:nvSpPr>
        <p:spPr/>
        <p:txBody>
          <a:bodyPr/>
          <a:lstStyle/>
          <a:p>
            <a:r>
              <a:rPr lang="en-US" dirty="0"/>
              <a:t>Adaptive Cards support in Microsoft Teams</a:t>
            </a:r>
          </a:p>
        </p:txBody>
      </p:sp>
      <p:sp>
        <p:nvSpPr>
          <p:cNvPr id="4" name="Text Placeholder 3">
            <a:extLst>
              <a:ext uri="{FF2B5EF4-FFF2-40B4-BE49-F238E27FC236}">
                <a16:creationId xmlns:a16="http://schemas.microsoft.com/office/drawing/2014/main" id="{10AA4DF9-B238-47E0-932A-33199AA2FC41}"/>
              </a:ext>
            </a:extLst>
          </p:cNvPr>
          <p:cNvSpPr>
            <a:spLocks noGrp="1"/>
          </p:cNvSpPr>
          <p:nvPr>
            <p:ph type="body" sz="quarter" idx="10"/>
          </p:nvPr>
        </p:nvSpPr>
        <p:spPr>
          <a:xfrm>
            <a:off x="465955" y="1920029"/>
            <a:ext cx="11531551" cy="2134545"/>
          </a:xfrm>
        </p:spPr>
        <p:txBody>
          <a:bodyPr/>
          <a:lstStyle/>
          <a:p>
            <a:r>
              <a:rPr lang="en-US" dirty="0"/>
              <a:t>Microsoft Teams supports three action types for Adaptive cards:</a:t>
            </a:r>
          </a:p>
          <a:p>
            <a:pPr marL="342834" indent="-342834">
              <a:buFont typeface="Arial" panose="020B0604020202020204" pitchFamily="34" charset="0"/>
              <a:buChar char="•"/>
            </a:pPr>
            <a:r>
              <a:rPr lang="en-US" dirty="0" err="1"/>
              <a:t>Action.OpenUrl</a:t>
            </a:r>
            <a:endParaRPr lang="en-US" dirty="0"/>
          </a:p>
          <a:p>
            <a:pPr marL="342834" indent="-342834">
              <a:buFont typeface="Arial" panose="020B0604020202020204" pitchFamily="34" charset="0"/>
              <a:buChar char="•"/>
            </a:pPr>
            <a:r>
              <a:rPr lang="en-US" dirty="0" err="1"/>
              <a:t>Action.Submit</a:t>
            </a:r>
            <a:endParaRPr lang="en-US" dirty="0"/>
          </a:p>
          <a:p>
            <a:pPr marL="342834" indent="-342834">
              <a:buFont typeface="Arial" panose="020B0604020202020204" pitchFamily="34" charset="0"/>
              <a:buChar char="•"/>
            </a:pPr>
            <a:r>
              <a:rPr lang="en-US" dirty="0" err="1"/>
              <a:t>Action.ShowCard</a:t>
            </a:r>
            <a:br>
              <a:rPr lang="en-US" dirty="0"/>
            </a:br>
            <a:endParaRPr lang="en-US" dirty="0"/>
          </a:p>
          <a:p>
            <a:r>
              <a:rPr lang="en-US" dirty="0"/>
              <a:t>Actions other than these are not supported</a:t>
            </a:r>
          </a:p>
        </p:txBody>
      </p:sp>
    </p:spTree>
    <p:extLst>
      <p:ext uri="{BB962C8B-B14F-4D97-AF65-F5344CB8AC3E}">
        <p14:creationId xmlns:p14="http://schemas.microsoft.com/office/powerpoint/2010/main" val="130460852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51D43DE-7414-47EF-8459-1CD963A9CE2F}"/>
              </a:ext>
            </a:extLst>
          </p:cNvPr>
          <p:cNvSpPr/>
          <p:nvPr/>
        </p:nvSpPr>
        <p:spPr bwMode="auto">
          <a:xfrm>
            <a:off x="-1" y="0"/>
            <a:ext cx="12436475" cy="6994525"/>
          </a:xfrm>
          <a:prstGeom prst="rect">
            <a:avLst/>
          </a:prstGeom>
          <a:solidFill>
            <a:srgbClr val="282828">
              <a:alpha val="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7200" spc="-150" dirty="0">
                <a:ln w="3175">
                  <a:noFill/>
                </a:ln>
                <a:gradFill>
                  <a:gsLst>
                    <a:gs pos="1250">
                      <a:schemeClr val="tx1"/>
                    </a:gs>
                    <a:gs pos="100000">
                      <a:schemeClr val="tx1"/>
                    </a:gs>
                  </a:gsLst>
                  <a:lin ang="5400000" scaled="0"/>
                </a:gradFill>
                <a:latin typeface="+mj-lt"/>
                <a:cs typeface="Segoe UI" pitchFamily="34" charset="0"/>
              </a:rPr>
              <a:t>Cards Demo</a:t>
            </a:r>
          </a:p>
        </p:txBody>
      </p:sp>
    </p:spTree>
    <p:extLst>
      <p:ext uri="{BB962C8B-B14F-4D97-AF65-F5344CB8AC3E}">
        <p14:creationId xmlns:p14="http://schemas.microsoft.com/office/powerpoint/2010/main" val="23737332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4">
            <a:extLst>
              <a:ext uri="{FF2B5EF4-FFF2-40B4-BE49-F238E27FC236}">
                <a16:creationId xmlns:a16="http://schemas.microsoft.com/office/drawing/2014/main" id="{9395B8DB-F84E-4918-911D-9D8494A07446}"/>
              </a:ext>
            </a:extLst>
          </p:cNvPr>
          <p:cNvSpPr txBox="1">
            <a:spLocks/>
          </p:cNvSpPr>
          <p:nvPr/>
        </p:nvSpPr>
        <p:spPr>
          <a:xfrm>
            <a:off x="4112395" y="2811470"/>
            <a:ext cx="8324080" cy="858416"/>
          </a:xfrm>
          <a:prstGeom prst="rect">
            <a:avLst/>
          </a:prstGeom>
        </p:spPr>
        <p:txBody>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Using Tabs in Microsoft Teams</a:t>
            </a:r>
            <a:endParaRPr kumimoji="0" lang="es-ES" sz="4800" b="0" i="0" u="none" strike="noStrike" kern="1200" cap="none" spc="-150" normalizeH="0" baseline="0" noProof="0" dirty="0">
              <a:ln w="3175">
                <a:noFill/>
              </a:ln>
              <a:gradFill>
                <a:gsLst>
                  <a:gs pos="1250">
                    <a:srgbClr val="2F2F2F"/>
                  </a:gs>
                  <a:gs pos="100000">
                    <a:srgbClr val="2F2F2F"/>
                  </a:gs>
                </a:gsLst>
                <a:lin ang="5400000" scaled="0"/>
              </a:gradFill>
              <a:effectLst/>
              <a:uLnTx/>
              <a:uFillTx/>
              <a:latin typeface="Segoe UI Semibold"/>
              <a:ea typeface="+mn-ea"/>
              <a:cs typeface="Segoe UI" pitchFamily="34" charset="0"/>
            </a:endParaRPr>
          </a:p>
        </p:txBody>
      </p:sp>
      <p:sp>
        <p:nvSpPr>
          <p:cNvPr id="3" name="Text Placeholder 8">
            <a:extLst>
              <a:ext uri="{FF2B5EF4-FFF2-40B4-BE49-F238E27FC236}">
                <a16:creationId xmlns:a16="http://schemas.microsoft.com/office/drawing/2014/main" id="{EE793703-3BFD-4F06-A549-81404291F39E}"/>
              </a:ext>
            </a:extLst>
          </p:cNvPr>
          <p:cNvSpPr>
            <a:spLocks noGrp="1"/>
          </p:cNvSpPr>
          <p:nvPr/>
        </p:nvSpPr>
        <p:spPr>
          <a:xfrm>
            <a:off x="4143823" y="3497262"/>
            <a:ext cx="8292652" cy="193675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Using Cards in Bots</a:t>
            </a:r>
          </a:p>
          <a:p>
            <a:pPr marL="0" indent="0">
              <a:buNone/>
            </a:pPr>
            <a:r>
              <a:rPr lang="en-US" dirty="0"/>
              <a:t>Using Cards in Messaging Extensions</a:t>
            </a:r>
          </a:p>
          <a:p>
            <a:pPr marL="0" indent="0">
              <a:buNone/>
            </a:pPr>
            <a:r>
              <a:rPr lang="en-US" dirty="0"/>
              <a:t>Adaptive Cards support in Microsoft Teams</a:t>
            </a:r>
          </a:p>
        </p:txBody>
      </p:sp>
    </p:spTree>
    <p:extLst>
      <p:ext uri="{BB962C8B-B14F-4D97-AF65-F5344CB8AC3E}">
        <p14:creationId xmlns:p14="http://schemas.microsoft.com/office/powerpoint/2010/main" val="108225671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Static Tabs</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65956" y="2005668"/>
            <a:ext cx="4671683" cy="2383444"/>
          </a:xfrm>
        </p:spPr>
        <p:txBody>
          <a:bodyPr/>
          <a:lstStyle/>
          <a:p>
            <a:pPr>
              <a:spcBef>
                <a:spcPts val="1199"/>
              </a:spcBef>
            </a:pPr>
            <a:r>
              <a:rPr lang="en-US" sz="1599" dirty="0">
                <a:latin typeface="+mj-lt"/>
              </a:rPr>
              <a:t>A content page declared directly in manifest</a:t>
            </a:r>
          </a:p>
          <a:p>
            <a:pPr>
              <a:spcBef>
                <a:spcPts val="1199"/>
              </a:spcBef>
            </a:pPr>
            <a:r>
              <a:rPr lang="en-US" sz="1599" dirty="0">
                <a:latin typeface="+mj-lt"/>
              </a:rPr>
              <a:t>No Configuration </a:t>
            </a:r>
          </a:p>
          <a:p>
            <a:pPr>
              <a:spcBef>
                <a:spcPts val="1199"/>
              </a:spcBef>
            </a:pPr>
            <a:r>
              <a:rPr lang="en-US" sz="1599" dirty="0">
                <a:latin typeface="+mj-lt"/>
              </a:rPr>
              <a:t>Added in “personal” scope</a:t>
            </a:r>
          </a:p>
          <a:p>
            <a:pPr>
              <a:spcBef>
                <a:spcPts val="1199"/>
              </a:spcBef>
            </a:pPr>
            <a:r>
              <a:rPr lang="en-US" sz="1599" dirty="0">
                <a:latin typeface="+mj-lt"/>
              </a:rPr>
              <a:t>Accessed via the app bar or alongside bot conversation</a:t>
            </a:r>
          </a:p>
          <a:p>
            <a:endParaRPr lang="en-US" sz="1800" dirty="0"/>
          </a:p>
        </p:txBody>
      </p:sp>
      <p:pic>
        <p:nvPicPr>
          <p:cNvPr id="4" name="Picture 3" descr="A screenshot of a cell phone&#10;&#10;Description generated with very high confidence">
            <a:extLst>
              <a:ext uri="{FF2B5EF4-FFF2-40B4-BE49-F238E27FC236}">
                <a16:creationId xmlns:a16="http://schemas.microsoft.com/office/drawing/2014/main" id="{3D9394DF-9063-48B5-B953-BA1378953CAF}"/>
              </a:ext>
            </a:extLst>
          </p:cNvPr>
          <p:cNvPicPr>
            <a:picLocks noChangeAspect="1"/>
          </p:cNvPicPr>
          <p:nvPr/>
        </p:nvPicPr>
        <p:blipFill>
          <a:blip r:embed="rId3"/>
          <a:stretch>
            <a:fillRect/>
          </a:stretch>
        </p:blipFill>
        <p:spPr>
          <a:xfrm>
            <a:off x="6440110" y="2005668"/>
            <a:ext cx="5557396" cy="2729677"/>
          </a:xfrm>
          <a:prstGeom prst="rect">
            <a:avLst/>
          </a:prstGeom>
        </p:spPr>
      </p:pic>
    </p:spTree>
    <p:extLst>
      <p:ext uri="{BB962C8B-B14F-4D97-AF65-F5344CB8AC3E}">
        <p14:creationId xmlns:p14="http://schemas.microsoft.com/office/powerpoint/2010/main" val="25682236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969861" y="674169"/>
            <a:ext cx="7951070" cy="6476248"/>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65955" y="633186"/>
            <a:ext cx="5248846" cy="411103"/>
          </a:xfrm>
        </p:spPr>
        <p:txBody>
          <a:bodyPr/>
          <a:lstStyle/>
          <a:p>
            <a:r>
              <a:rPr lang="en-US" dirty="0"/>
              <a:t>Static Tabs - Manifest</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65955" y="2005668"/>
            <a:ext cx="5248846" cy="2942846"/>
          </a:xfrm>
        </p:spPr>
        <p:txBody>
          <a:bodyPr/>
          <a:lstStyle/>
          <a:p>
            <a:r>
              <a:rPr lang="en-US" sz="2000" dirty="0" err="1">
                <a:latin typeface="+mj-lt"/>
              </a:rPr>
              <a:t>staticTabs</a:t>
            </a:r>
            <a:r>
              <a:rPr lang="en-US" sz="2000" dirty="0">
                <a:latin typeface="+mj-lt"/>
              </a:rPr>
              <a:t> node</a:t>
            </a:r>
            <a:br>
              <a:rPr lang="en-US" sz="2000" dirty="0">
                <a:latin typeface="+mj-lt"/>
              </a:rPr>
            </a:br>
            <a:endParaRPr lang="en-US" sz="2000" dirty="0">
              <a:latin typeface="+mj-lt"/>
            </a:endParaRPr>
          </a:p>
          <a:p>
            <a:r>
              <a:rPr lang="en-US" sz="1800" b="0" dirty="0" err="1">
                <a:solidFill>
                  <a:schemeClr val="tx1"/>
                </a:solidFill>
                <a:latin typeface="Consolas" panose="020B0609020204030204" pitchFamily="49" charset="0"/>
              </a:rPr>
              <a:t>contentUrl</a:t>
            </a:r>
            <a:r>
              <a:rPr lang="en-US" sz="1599" b="0" dirty="0">
                <a:solidFill>
                  <a:schemeClr val="tx1"/>
                </a:solidFill>
              </a:rPr>
              <a:t> </a:t>
            </a:r>
            <a:r>
              <a:rPr lang="en-US" sz="1800" b="0" dirty="0">
                <a:solidFill>
                  <a:schemeClr val="tx1"/>
                </a:solidFill>
                <a:latin typeface="+mj-lt"/>
              </a:rPr>
              <a:t>is hosted in IFRAME in Teams</a:t>
            </a:r>
            <a:br>
              <a:rPr lang="en-US" sz="1599" b="0" dirty="0">
                <a:solidFill>
                  <a:schemeClr val="tx1"/>
                </a:solidFill>
              </a:rPr>
            </a:br>
            <a:endParaRPr lang="en-US" sz="1599" b="0" dirty="0">
              <a:solidFill>
                <a:schemeClr val="tx1"/>
              </a:solidFill>
            </a:endParaRPr>
          </a:p>
          <a:p>
            <a:r>
              <a:rPr lang="en-US" sz="1800" b="0" dirty="0" err="1">
                <a:solidFill>
                  <a:schemeClr val="tx1"/>
                </a:solidFill>
                <a:latin typeface="Consolas" panose="020B0609020204030204" pitchFamily="49" charset="0"/>
              </a:rPr>
              <a:t>websiteUrl</a:t>
            </a:r>
            <a:r>
              <a:rPr lang="en-US" sz="1599" b="0" dirty="0">
                <a:solidFill>
                  <a:schemeClr val="tx1"/>
                </a:solidFill>
              </a:rPr>
              <a:t> </a:t>
            </a:r>
            <a:r>
              <a:rPr lang="en-US" sz="1800" b="0" dirty="0">
                <a:solidFill>
                  <a:schemeClr val="tx1"/>
                </a:solidFill>
                <a:latin typeface="+mj-lt"/>
              </a:rPr>
              <a:t>is used as target for link</a:t>
            </a:r>
            <a:endParaRPr lang="en-US" sz="1599" b="0" dirty="0">
              <a:solidFill>
                <a:schemeClr val="tx1"/>
              </a:solidFill>
              <a:latin typeface="+mj-lt"/>
            </a:endParaRPr>
          </a:p>
          <a:p>
            <a:pPr marL="285695" indent="-285695">
              <a:buFont typeface="Arial" panose="020B0604020202020204" pitchFamily="34" charset="0"/>
              <a:buChar char="•"/>
            </a:pPr>
            <a:endParaRPr lang="en-US" sz="1599" b="0" dirty="0">
              <a:solidFill>
                <a:schemeClr val="tx1"/>
              </a:solidFill>
            </a:endParaRPr>
          </a:p>
          <a:p>
            <a:r>
              <a:rPr lang="en-US" sz="2000" dirty="0" err="1">
                <a:latin typeface="+mj-lt"/>
              </a:rPr>
              <a:t>validDomains</a:t>
            </a:r>
            <a:r>
              <a:rPr lang="en-US" sz="2000" dirty="0">
                <a:latin typeface="+mj-lt"/>
              </a:rPr>
              <a:t> node</a:t>
            </a:r>
            <a:br>
              <a:rPr lang="en-US" sz="2400" dirty="0"/>
            </a:br>
            <a:endParaRPr lang="en-US" sz="2400" dirty="0"/>
          </a:p>
          <a:p>
            <a:r>
              <a:rPr lang="en-US" sz="1800" b="0" dirty="0">
                <a:solidFill>
                  <a:schemeClr val="tx1"/>
                </a:solidFill>
                <a:latin typeface="+mj-lt"/>
              </a:rPr>
              <a:t>A list of valid domains from which the extension expects to load any content.</a:t>
            </a:r>
            <a:endParaRPr lang="en-US" sz="1800" b="0" dirty="0">
              <a:solidFill>
                <a:schemeClr val="tx1"/>
              </a:solidFill>
            </a:endParaRPr>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576595" y="1176455"/>
            <a:ext cx="6725162" cy="3401015"/>
          </a:xfrm>
        </p:spPr>
        <p:txBody>
          <a:bodyPr/>
          <a:lstStyle/>
          <a:p>
            <a:r>
              <a:rPr lang="en-US" b="0" dirty="0">
                <a:solidFill>
                  <a:schemeClr val="tx1"/>
                </a:solidFill>
                <a:latin typeface="Consolas" panose="020B0609020204030204" pitchFamily="49" charset="0"/>
              </a:rPr>
              <a:t>"</a:t>
            </a:r>
            <a:r>
              <a:rPr lang="en-US" b="0" dirty="0" err="1">
                <a:solidFill>
                  <a:schemeClr val="tx1"/>
                </a:solidFill>
                <a:latin typeface="Consolas" panose="020B0609020204030204" pitchFamily="49" charset="0"/>
              </a:rPr>
              <a:t>staticTabs</a:t>
            </a: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entityId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candidatesTab</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"name": "Candidates",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contentUrl</a:t>
            </a:r>
            <a:r>
              <a:rPr lang="en-US" b="0" dirty="0">
                <a:solidFill>
                  <a:schemeClr val="tx1"/>
                </a:solidFill>
                <a:latin typeface="Consolas" panose="020B0609020204030204" pitchFamily="49" charset="0"/>
              </a:rPr>
              <a:t>": "https://.../Tabs/candidates.html",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websiteUrl</a:t>
            </a:r>
            <a:r>
              <a:rPr lang="en-US" b="0" dirty="0">
                <a:solidFill>
                  <a:schemeClr val="tx1"/>
                </a:solidFill>
                <a:latin typeface="Consolas" panose="020B0609020204030204" pitchFamily="49" charset="0"/>
              </a:rPr>
              <a:t>": "https://.../Tabs/</a:t>
            </a:r>
            <a:r>
              <a:rPr lang="en-US" b="0" dirty="0" err="1">
                <a:solidFill>
                  <a:schemeClr val="tx1"/>
                </a:solidFill>
                <a:latin typeface="Consolas" panose="020B0609020204030204" pitchFamily="49" charset="0"/>
              </a:rPr>
              <a:t>candidates.html?web</a:t>
            </a:r>
            <a:r>
              <a:rPr lang="en-US" b="0" dirty="0">
                <a:solidFill>
                  <a:schemeClr val="tx1"/>
                </a:solidFill>
                <a:latin typeface="Consolas" panose="020B0609020204030204" pitchFamily="49" charset="0"/>
              </a:rPr>
              <a:t>=1",</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p>
          <a:p>
            <a:r>
              <a:rPr lang="en-US" b="0" dirty="0">
                <a:solidFill>
                  <a:schemeClr val="tx1"/>
                </a:solidFill>
                <a:latin typeface="Consolas" panose="020B0609020204030204" pitchFamily="49" charset="0"/>
              </a:rPr>
              <a:t>"validDomains":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"token.botframework.com"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p>
        </p:txBody>
      </p:sp>
    </p:spTree>
    <p:extLst>
      <p:ext uri="{BB962C8B-B14F-4D97-AF65-F5344CB8AC3E}">
        <p14:creationId xmlns:p14="http://schemas.microsoft.com/office/powerpoint/2010/main" val="136747212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E5B1EF-67AE-4A3C-9A66-63771084E556}"/>
              </a:ext>
            </a:extLst>
          </p:cNvPr>
          <p:cNvSpPr>
            <a:spLocks noGrp="1"/>
          </p:cNvSpPr>
          <p:nvPr>
            <p:ph type="title"/>
          </p:nvPr>
        </p:nvSpPr>
        <p:spPr/>
        <p:txBody>
          <a:bodyPr/>
          <a:lstStyle/>
          <a:p>
            <a:r>
              <a:rPr lang="en-US" dirty="0"/>
              <a:t>Tab Configuration and Content</a:t>
            </a:r>
          </a:p>
        </p:txBody>
      </p:sp>
      <p:sp>
        <p:nvSpPr>
          <p:cNvPr id="10" name="Text Placeholder 9">
            <a:extLst>
              <a:ext uri="{FF2B5EF4-FFF2-40B4-BE49-F238E27FC236}">
                <a16:creationId xmlns:a16="http://schemas.microsoft.com/office/drawing/2014/main" id="{0039457B-30BF-441B-8DAC-1839F160A4BA}"/>
              </a:ext>
            </a:extLst>
          </p:cNvPr>
          <p:cNvSpPr>
            <a:spLocks noGrp="1"/>
          </p:cNvSpPr>
          <p:nvPr>
            <p:ph type="body" sz="quarter" idx="11"/>
          </p:nvPr>
        </p:nvSpPr>
        <p:spPr>
          <a:xfrm>
            <a:off x="465955" y="5025808"/>
            <a:ext cx="5526316" cy="1615598"/>
          </a:xfrm>
        </p:spPr>
        <p:txBody>
          <a:bodyPr/>
          <a:lstStyle/>
          <a:p>
            <a:r>
              <a:rPr lang="en-US" sz="1800" dirty="0">
                <a:latin typeface="+mj-lt"/>
              </a:rPr>
              <a:t>Tab Configuration</a:t>
            </a:r>
          </a:p>
          <a:p>
            <a:r>
              <a:rPr lang="en-US" b="0" dirty="0">
                <a:solidFill>
                  <a:schemeClr val="tx1"/>
                </a:solidFill>
              </a:rPr>
              <a:t>Configured in manifest</a:t>
            </a:r>
          </a:p>
          <a:p>
            <a:r>
              <a:rPr lang="en-US" b="0" dirty="0">
                <a:solidFill>
                  <a:schemeClr val="tx1"/>
                </a:solidFill>
              </a:rPr>
              <a:t>Displayed when Tab added to Channel</a:t>
            </a:r>
          </a:p>
          <a:p>
            <a:r>
              <a:rPr lang="en-US" b="0" dirty="0">
                <a:solidFill>
                  <a:schemeClr val="tx1"/>
                </a:solidFill>
              </a:rPr>
              <a:t>Collect information</a:t>
            </a:r>
          </a:p>
          <a:p>
            <a:r>
              <a:rPr lang="en-US" b="0" dirty="0">
                <a:solidFill>
                  <a:schemeClr val="tx1"/>
                </a:solidFill>
              </a:rPr>
              <a:t>Call </a:t>
            </a:r>
            <a:r>
              <a:rPr lang="en-US" b="0" dirty="0" err="1">
                <a:solidFill>
                  <a:schemeClr val="tx1"/>
                </a:solidFill>
              </a:rPr>
              <a:t>setSettings</a:t>
            </a:r>
            <a:r>
              <a:rPr lang="en-US" b="0" dirty="0">
                <a:solidFill>
                  <a:schemeClr val="tx1"/>
                </a:solidFill>
              </a:rPr>
              <a:t>() specifying Content </a:t>
            </a:r>
            <a:r>
              <a:rPr lang="en-US" b="0" dirty="0" err="1">
                <a:solidFill>
                  <a:schemeClr val="tx1"/>
                </a:solidFill>
              </a:rPr>
              <a:t>Url</a:t>
            </a:r>
            <a:r>
              <a:rPr lang="en-US" b="0" dirty="0">
                <a:solidFill>
                  <a:schemeClr val="tx1"/>
                </a:solidFill>
              </a:rPr>
              <a:t> and Entity Id</a:t>
            </a:r>
          </a:p>
        </p:txBody>
      </p:sp>
      <p:sp>
        <p:nvSpPr>
          <p:cNvPr id="11" name="Text Placeholder 10">
            <a:extLst>
              <a:ext uri="{FF2B5EF4-FFF2-40B4-BE49-F238E27FC236}">
                <a16:creationId xmlns:a16="http://schemas.microsoft.com/office/drawing/2014/main" id="{50995F82-5E4D-4E22-881D-F48871EA493A}"/>
              </a:ext>
            </a:extLst>
          </p:cNvPr>
          <p:cNvSpPr>
            <a:spLocks noGrp="1"/>
          </p:cNvSpPr>
          <p:nvPr>
            <p:ph type="body" sz="quarter" idx="13"/>
          </p:nvPr>
        </p:nvSpPr>
        <p:spPr>
          <a:xfrm>
            <a:off x="6460520" y="5025807"/>
            <a:ext cx="5536986" cy="2011992"/>
          </a:xfrm>
        </p:spPr>
        <p:txBody>
          <a:bodyPr/>
          <a:lstStyle/>
          <a:p>
            <a:r>
              <a:rPr lang="en-US" sz="1800" dirty="0">
                <a:latin typeface="+mj-lt"/>
              </a:rPr>
              <a:t>Tab Content</a:t>
            </a:r>
          </a:p>
          <a:p>
            <a:r>
              <a:rPr lang="en-US" b="0" dirty="0">
                <a:solidFill>
                  <a:schemeClr val="tx1"/>
                </a:solidFill>
              </a:rPr>
              <a:t>Rendered in IFRAME</a:t>
            </a:r>
          </a:p>
          <a:p>
            <a:r>
              <a:rPr lang="en-US" b="0" dirty="0" err="1">
                <a:solidFill>
                  <a:schemeClr val="tx1"/>
                </a:solidFill>
              </a:rPr>
              <a:t>Url</a:t>
            </a:r>
            <a:r>
              <a:rPr lang="en-US" b="0" dirty="0">
                <a:solidFill>
                  <a:schemeClr val="tx1"/>
                </a:solidFill>
              </a:rPr>
              <a:t> specified by configuration page</a:t>
            </a:r>
          </a:p>
          <a:p>
            <a:r>
              <a:rPr lang="en-US" b="0" dirty="0">
                <a:solidFill>
                  <a:schemeClr val="tx1"/>
                </a:solidFill>
              </a:rPr>
              <a:t>Inspect context for </a:t>
            </a:r>
            <a:r>
              <a:rPr lang="en-US" b="0" dirty="0" err="1">
                <a:solidFill>
                  <a:schemeClr val="tx1"/>
                </a:solidFill>
              </a:rPr>
              <a:t>EntityId</a:t>
            </a:r>
            <a:r>
              <a:rPr lang="en-US" b="0" dirty="0">
                <a:solidFill>
                  <a:schemeClr val="tx1"/>
                </a:solidFill>
              </a:rPr>
              <a:t>/</a:t>
            </a:r>
            <a:r>
              <a:rPr lang="en-US" b="0" dirty="0" err="1">
                <a:solidFill>
                  <a:schemeClr val="tx1"/>
                </a:solidFill>
              </a:rPr>
              <a:t>SubEntityId</a:t>
            </a:r>
            <a:endParaRPr lang="en-US" b="0" dirty="0">
              <a:solidFill>
                <a:schemeClr val="tx1"/>
              </a:solidFill>
            </a:endParaRPr>
          </a:p>
          <a:p>
            <a:r>
              <a:rPr lang="en-US" b="0" dirty="0">
                <a:solidFill>
                  <a:schemeClr val="tx1"/>
                </a:solidFill>
              </a:rPr>
              <a:t>Retrieve state based on Entity/</a:t>
            </a:r>
            <a:r>
              <a:rPr lang="en-US" b="0" dirty="0" err="1">
                <a:solidFill>
                  <a:schemeClr val="tx1"/>
                </a:solidFill>
              </a:rPr>
              <a:t>SubEntity</a:t>
            </a:r>
            <a:r>
              <a:rPr lang="en-US" b="0" dirty="0">
                <a:solidFill>
                  <a:schemeClr val="tx1"/>
                </a:solidFill>
              </a:rPr>
              <a:t>/User</a:t>
            </a:r>
          </a:p>
          <a:p>
            <a:endParaRPr lang="en-US" sz="2400" dirty="0"/>
          </a:p>
        </p:txBody>
      </p:sp>
      <p:pic>
        <p:nvPicPr>
          <p:cNvPr id="3" name="Picture 2">
            <a:extLst>
              <a:ext uri="{FF2B5EF4-FFF2-40B4-BE49-F238E27FC236}">
                <a16:creationId xmlns:a16="http://schemas.microsoft.com/office/drawing/2014/main" id="{1111E5BC-3EFE-404E-80CE-609A3B669646}"/>
              </a:ext>
            </a:extLst>
          </p:cNvPr>
          <p:cNvPicPr>
            <a:picLocks noChangeAspect="1"/>
          </p:cNvPicPr>
          <p:nvPr/>
        </p:nvPicPr>
        <p:blipFill>
          <a:blip r:embed="rId3"/>
          <a:stretch>
            <a:fillRect/>
          </a:stretch>
        </p:blipFill>
        <p:spPr>
          <a:xfrm>
            <a:off x="1889377" y="1872048"/>
            <a:ext cx="2679468" cy="2710676"/>
          </a:xfrm>
          <a:prstGeom prst="rect">
            <a:avLst/>
          </a:prstGeom>
        </p:spPr>
      </p:pic>
      <p:pic>
        <p:nvPicPr>
          <p:cNvPr id="7" name="Picture 6">
            <a:extLst>
              <a:ext uri="{FF2B5EF4-FFF2-40B4-BE49-F238E27FC236}">
                <a16:creationId xmlns:a16="http://schemas.microsoft.com/office/drawing/2014/main" id="{F7D52288-48E4-49FE-9C96-A902AED156E1}"/>
              </a:ext>
            </a:extLst>
          </p:cNvPr>
          <p:cNvPicPr>
            <a:picLocks noChangeAspect="1"/>
          </p:cNvPicPr>
          <p:nvPr/>
        </p:nvPicPr>
        <p:blipFill>
          <a:blip r:embed="rId4"/>
          <a:stretch>
            <a:fillRect/>
          </a:stretch>
        </p:blipFill>
        <p:spPr>
          <a:xfrm>
            <a:off x="7867631" y="1872048"/>
            <a:ext cx="3214153" cy="2710676"/>
          </a:xfrm>
          <a:prstGeom prst="rect">
            <a:avLst/>
          </a:prstGeom>
        </p:spPr>
      </p:pic>
    </p:spTree>
    <p:extLst>
      <p:ext uri="{BB962C8B-B14F-4D97-AF65-F5344CB8AC3E}">
        <p14:creationId xmlns:p14="http://schemas.microsoft.com/office/powerpoint/2010/main" val="30824715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51D43DE-7414-47EF-8459-1CD963A9CE2F}"/>
              </a:ext>
            </a:extLst>
          </p:cNvPr>
          <p:cNvSpPr/>
          <p:nvPr/>
        </p:nvSpPr>
        <p:spPr bwMode="auto">
          <a:xfrm>
            <a:off x="0" y="0"/>
            <a:ext cx="12436475" cy="6994525"/>
          </a:xfrm>
          <a:prstGeom prst="rect">
            <a:avLst/>
          </a:prstGeom>
          <a:solidFill>
            <a:srgbClr val="282828">
              <a:alpha val="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7200" spc="-150" dirty="0">
                <a:ln w="3175">
                  <a:noFill/>
                </a:ln>
                <a:gradFill>
                  <a:gsLst>
                    <a:gs pos="1250">
                      <a:schemeClr val="tx1"/>
                    </a:gs>
                    <a:gs pos="100000">
                      <a:schemeClr val="tx1"/>
                    </a:gs>
                  </a:gsLst>
                  <a:lin ang="5400000" scaled="0"/>
                </a:gradFill>
                <a:latin typeface="+mj-lt"/>
                <a:cs typeface="Segoe UI" pitchFamily="34" charset="0"/>
              </a:rPr>
              <a:t>Tabs Demo</a:t>
            </a:r>
          </a:p>
        </p:txBody>
      </p:sp>
    </p:spTree>
    <p:extLst>
      <p:ext uri="{BB962C8B-B14F-4D97-AF65-F5344CB8AC3E}">
        <p14:creationId xmlns:p14="http://schemas.microsoft.com/office/powerpoint/2010/main" val="24268569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rgbClr val="0070C0"/>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rgbClr val="0070C0"/>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rgbClr val="0070C0"/>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rgbClr val="0070C0"/>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rgbClr val="0070C0"/>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rgbClr val="0070C0"/>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IN" sz="2400" u="sng" dirty="0">
                <a:hlinkClick r:id="rId5"/>
              </a:rPr>
              <a:t>https://aka.ms/Microsoft365DevBootcampSurvey2019</a:t>
            </a:r>
            <a:endParaRPr lang="en-US" sz="2400" dirty="0">
              <a:solidFill>
                <a:schemeClr val="tx2"/>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1488" y="1308753"/>
            <a:ext cx="4414322" cy="2482279"/>
          </a:xfrm>
          <a:prstGeom prst="rect">
            <a:avLst/>
          </a:prstGeom>
          <a:blipFill>
            <a:blip r:embed="rId2" cstate="print"/>
            <a:stretch>
              <a:fillRect/>
            </a:stretch>
          </a:blipFill>
        </p:spPr>
        <p:txBody>
          <a:bodyPr wrap="square" lIns="0" tIns="0" rIns="0" bIns="0" rtlCol="0"/>
          <a:lstStyle/>
          <a:p>
            <a:endParaRPr sz="1836"/>
          </a:p>
        </p:txBody>
      </p:sp>
      <p:sp>
        <p:nvSpPr>
          <p:cNvPr id="4" name="object 4"/>
          <p:cNvSpPr txBox="1">
            <a:spLocks noGrp="1"/>
          </p:cNvSpPr>
          <p:nvPr>
            <p:ph type="title" idx="4294967295"/>
          </p:nvPr>
        </p:nvSpPr>
        <p:spPr>
          <a:xfrm>
            <a:off x="180975" y="7938"/>
            <a:ext cx="12255500" cy="505522"/>
          </a:xfrm>
          <a:prstGeom prst="rect">
            <a:avLst/>
          </a:prstGeom>
        </p:spPr>
        <p:txBody>
          <a:bodyPr vert="horz" wrap="square" lIns="0" tIns="12953" rIns="0" bIns="0" rtlCol="0" anchor="t">
            <a:spAutoFit/>
          </a:bodyPr>
          <a:lstStyle/>
          <a:p>
            <a:pPr marL="12953">
              <a:lnSpc>
                <a:spcPct val="100000"/>
              </a:lnSpc>
              <a:spcBef>
                <a:spcPts val="102"/>
              </a:spcBef>
            </a:pPr>
            <a:r>
              <a:rPr lang="en-US" sz="3200" b="1" dirty="0"/>
              <a:t>Cross platform presence – Teams where you want it</a:t>
            </a:r>
          </a:p>
        </p:txBody>
      </p:sp>
      <p:sp>
        <p:nvSpPr>
          <p:cNvPr id="5" name="object 5"/>
          <p:cNvSpPr txBox="1"/>
          <p:nvPr/>
        </p:nvSpPr>
        <p:spPr>
          <a:xfrm>
            <a:off x="1214301" y="1180778"/>
            <a:ext cx="1238593" cy="268584"/>
          </a:xfrm>
          <a:prstGeom prst="rect">
            <a:avLst/>
          </a:prstGeom>
        </p:spPr>
        <p:txBody>
          <a:bodyPr vert="horz" wrap="square" lIns="0" tIns="12305" rIns="0" bIns="0" rtlCol="0">
            <a:spAutoFit/>
          </a:bodyPr>
          <a:lstStyle/>
          <a:p>
            <a:pPr>
              <a:lnSpc>
                <a:spcPct val="100000"/>
              </a:lnSpc>
            </a:pPr>
            <a:r>
              <a:rPr sz="1632" dirty="0">
                <a:latin typeface="Arial Black"/>
                <a:cs typeface="Arial Black"/>
              </a:rPr>
              <a:t>Desktop</a:t>
            </a:r>
          </a:p>
        </p:txBody>
      </p:sp>
      <p:sp>
        <p:nvSpPr>
          <p:cNvPr id="6" name="object 6"/>
          <p:cNvSpPr txBox="1"/>
          <p:nvPr/>
        </p:nvSpPr>
        <p:spPr>
          <a:xfrm>
            <a:off x="5015955" y="1180778"/>
            <a:ext cx="839343" cy="268584"/>
          </a:xfrm>
          <a:prstGeom prst="rect">
            <a:avLst/>
          </a:prstGeom>
        </p:spPr>
        <p:txBody>
          <a:bodyPr vert="horz" wrap="square" lIns="0" tIns="12305" rIns="0" bIns="0" rtlCol="0">
            <a:spAutoFit/>
          </a:bodyPr>
          <a:lstStyle/>
          <a:p>
            <a:pPr marL="12953">
              <a:spcBef>
                <a:spcPts val="97"/>
              </a:spcBef>
            </a:pPr>
            <a:r>
              <a:rPr sz="1632" dirty="0">
                <a:latin typeface="Arial Black"/>
              </a:rPr>
              <a:t>Mobile</a:t>
            </a:r>
          </a:p>
        </p:txBody>
      </p:sp>
      <p:sp>
        <p:nvSpPr>
          <p:cNvPr id="7" name="object 7"/>
          <p:cNvSpPr txBox="1"/>
          <p:nvPr/>
        </p:nvSpPr>
        <p:spPr>
          <a:xfrm>
            <a:off x="8784580" y="1180778"/>
            <a:ext cx="1176503" cy="268584"/>
          </a:xfrm>
          <a:prstGeom prst="rect">
            <a:avLst/>
          </a:prstGeom>
        </p:spPr>
        <p:txBody>
          <a:bodyPr vert="horz" wrap="square" lIns="0" tIns="12305" rIns="0" bIns="0" rtlCol="0">
            <a:spAutoFit/>
          </a:bodyPr>
          <a:lstStyle/>
          <a:p>
            <a:pPr marL="12953">
              <a:spcBef>
                <a:spcPts val="97"/>
              </a:spcBef>
            </a:pPr>
            <a:r>
              <a:rPr sz="1632" dirty="0">
                <a:latin typeface="Arial Black"/>
              </a:rPr>
              <a:t>Browsers</a:t>
            </a:r>
          </a:p>
        </p:txBody>
      </p:sp>
      <p:sp>
        <p:nvSpPr>
          <p:cNvPr id="8" name="object 8"/>
          <p:cNvSpPr txBox="1"/>
          <p:nvPr/>
        </p:nvSpPr>
        <p:spPr>
          <a:xfrm>
            <a:off x="5044452" y="6283362"/>
            <a:ext cx="795691" cy="237194"/>
          </a:xfrm>
          <a:prstGeom prst="rect">
            <a:avLst/>
          </a:prstGeom>
        </p:spPr>
        <p:txBody>
          <a:bodyPr vert="horz" wrap="square" lIns="0" tIns="12953" rIns="0" bIns="0" rtlCol="0">
            <a:spAutoFit/>
          </a:bodyPr>
          <a:lstStyle>
            <a:defPPr>
              <a:defRPr lang="en-US"/>
            </a:defPPr>
            <a:lvl1pPr marL="12700">
              <a:lnSpc>
                <a:spcPct val="100000"/>
              </a:lnSpc>
              <a:spcBef>
                <a:spcPts val="100"/>
              </a:spcBef>
              <a:defRPr sz="1400">
                <a:latin typeface="Arial Black"/>
              </a:defRPr>
            </a:lvl1pPr>
          </a:lstStyle>
          <a:p>
            <a:r>
              <a:rPr sz="1428" dirty="0"/>
              <a:t>iPhone</a:t>
            </a:r>
          </a:p>
        </p:txBody>
      </p:sp>
      <p:sp>
        <p:nvSpPr>
          <p:cNvPr id="9" name="object 9"/>
          <p:cNvSpPr/>
          <p:nvPr/>
        </p:nvSpPr>
        <p:spPr>
          <a:xfrm>
            <a:off x="6614594" y="4122105"/>
            <a:ext cx="993222" cy="2050173"/>
          </a:xfrm>
          <a:prstGeom prst="rect">
            <a:avLst/>
          </a:prstGeom>
          <a:blipFill>
            <a:blip r:embed="rId3" cstate="print"/>
            <a:stretch>
              <a:fillRect/>
            </a:stretch>
          </a:blipFill>
        </p:spPr>
        <p:txBody>
          <a:bodyPr wrap="square" lIns="0" tIns="0" rIns="0" bIns="0" rtlCol="0"/>
          <a:lstStyle/>
          <a:p>
            <a:endParaRPr sz="1836"/>
          </a:p>
        </p:txBody>
      </p:sp>
      <p:sp>
        <p:nvSpPr>
          <p:cNvPr id="10" name="object 10"/>
          <p:cNvSpPr/>
          <p:nvPr/>
        </p:nvSpPr>
        <p:spPr>
          <a:xfrm>
            <a:off x="6664333" y="4328833"/>
            <a:ext cx="889081" cy="1579208"/>
          </a:xfrm>
          <a:prstGeom prst="rect">
            <a:avLst/>
          </a:prstGeom>
          <a:blipFill>
            <a:blip r:embed="rId4" cstate="print"/>
            <a:stretch>
              <a:fillRect/>
            </a:stretch>
          </a:blipFill>
        </p:spPr>
        <p:txBody>
          <a:bodyPr wrap="square" lIns="0" tIns="0" rIns="0" bIns="0" rtlCol="0"/>
          <a:lstStyle/>
          <a:p>
            <a:endParaRPr sz="1836"/>
          </a:p>
        </p:txBody>
      </p:sp>
      <p:sp>
        <p:nvSpPr>
          <p:cNvPr id="11" name="object 11"/>
          <p:cNvSpPr txBox="1"/>
          <p:nvPr/>
        </p:nvSpPr>
        <p:spPr>
          <a:xfrm>
            <a:off x="6591407" y="6285227"/>
            <a:ext cx="880792" cy="237194"/>
          </a:xfrm>
          <a:prstGeom prst="rect">
            <a:avLst/>
          </a:prstGeom>
        </p:spPr>
        <p:txBody>
          <a:bodyPr vert="horz" wrap="square" lIns="0" tIns="12953" rIns="0" bIns="0" rtlCol="0">
            <a:spAutoFit/>
          </a:bodyPr>
          <a:lstStyle>
            <a:defPPr>
              <a:defRPr lang="en-US"/>
            </a:defPPr>
            <a:lvl1pPr marL="12700">
              <a:lnSpc>
                <a:spcPct val="100000"/>
              </a:lnSpc>
              <a:spcBef>
                <a:spcPts val="100"/>
              </a:spcBef>
              <a:defRPr sz="1400">
                <a:latin typeface="Arial Black"/>
              </a:defRPr>
            </a:lvl1pPr>
          </a:lstStyle>
          <a:p>
            <a:r>
              <a:rPr sz="1428" dirty="0"/>
              <a:t>Android</a:t>
            </a:r>
          </a:p>
        </p:txBody>
      </p:sp>
      <p:sp>
        <p:nvSpPr>
          <p:cNvPr id="12" name="object 12"/>
          <p:cNvSpPr/>
          <p:nvPr/>
        </p:nvSpPr>
        <p:spPr>
          <a:xfrm>
            <a:off x="5030722" y="1576100"/>
            <a:ext cx="2659474" cy="1880749"/>
          </a:xfrm>
          <a:prstGeom prst="rect">
            <a:avLst/>
          </a:prstGeom>
          <a:blipFill>
            <a:blip r:embed="rId5" cstate="print"/>
            <a:stretch>
              <a:fillRect/>
            </a:stretch>
          </a:blipFill>
        </p:spPr>
        <p:txBody>
          <a:bodyPr wrap="square" lIns="0" tIns="0" rIns="0" bIns="0" rtlCol="0"/>
          <a:lstStyle/>
          <a:p>
            <a:endParaRPr sz="1836"/>
          </a:p>
        </p:txBody>
      </p:sp>
      <p:sp>
        <p:nvSpPr>
          <p:cNvPr id="13" name="object 13"/>
          <p:cNvSpPr/>
          <p:nvPr/>
        </p:nvSpPr>
        <p:spPr>
          <a:xfrm>
            <a:off x="5273199" y="1700445"/>
            <a:ext cx="2182291" cy="1636719"/>
          </a:xfrm>
          <a:prstGeom prst="rect">
            <a:avLst/>
          </a:prstGeom>
          <a:blipFill>
            <a:blip r:embed="rId6" cstate="print"/>
            <a:stretch>
              <a:fillRect/>
            </a:stretch>
          </a:blipFill>
        </p:spPr>
        <p:txBody>
          <a:bodyPr wrap="square" lIns="0" tIns="0" rIns="0" bIns="0" rtlCol="0"/>
          <a:lstStyle/>
          <a:p>
            <a:endParaRPr sz="1836"/>
          </a:p>
        </p:txBody>
      </p:sp>
      <p:sp>
        <p:nvSpPr>
          <p:cNvPr id="14" name="object 14"/>
          <p:cNvSpPr txBox="1"/>
          <p:nvPr/>
        </p:nvSpPr>
        <p:spPr>
          <a:xfrm>
            <a:off x="5036161" y="3609303"/>
            <a:ext cx="819137" cy="237848"/>
          </a:xfrm>
          <a:prstGeom prst="rect">
            <a:avLst/>
          </a:prstGeom>
        </p:spPr>
        <p:txBody>
          <a:bodyPr vert="horz" wrap="square" lIns="0" tIns="13600" rIns="0" bIns="0" rtlCol="0">
            <a:spAutoFit/>
          </a:bodyPr>
          <a:lstStyle/>
          <a:p>
            <a:pPr marL="12953">
              <a:spcBef>
                <a:spcPts val="107"/>
              </a:spcBef>
            </a:pPr>
            <a:r>
              <a:rPr sz="1428" dirty="0">
                <a:latin typeface="Arial Black"/>
                <a:cs typeface="Arial Black"/>
              </a:rPr>
              <a:t>iPad</a:t>
            </a:r>
          </a:p>
        </p:txBody>
      </p:sp>
      <p:sp>
        <p:nvSpPr>
          <p:cNvPr id="15" name="object 15"/>
          <p:cNvSpPr/>
          <p:nvPr/>
        </p:nvSpPr>
        <p:spPr>
          <a:xfrm>
            <a:off x="7909357" y="1327405"/>
            <a:ext cx="4423648" cy="2488496"/>
          </a:xfrm>
          <a:prstGeom prst="rect">
            <a:avLst/>
          </a:prstGeom>
          <a:blipFill>
            <a:blip r:embed="rId7" cstate="print"/>
            <a:stretch>
              <a:fillRect/>
            </a:stretch>
          </a:blipFill>
        </p:spPr>
        <p:txBody>
          <a:bodyPr wrap="square" lIns="0" tIns="0" rIns="0" bIns="0" rtlCol="0"/>
          <a:lstStyle/>
          <a:p>
            <a:endParaRPr sz="1836"/>
          </a:p>
        </p:txBody>
      </p:sp>
      <p:sp>
        <p:nvSpPr>
          <p:cNvPr id="16" name="object 16"/>
          <p:cNvSpPr/>
          <p:nvPr/>
        </p:nvSpPr>
        <p:spPr>
          <a:xfrm>
            <a:off x="9368881" y="4743841"/>
            <a:ext cx="592203" cy="593756"/>
          </a:xfrm>
          <a:prstGeom prst="rect">
            <a:avLst/>
          </a:prstGeom>
          <a:blipFill>
            <a:blip r:embed="rId8" cstate="print"/>
            <a:stretch>
              <a:fillRect/>
            </a:stretch>
          </a:blipFill>
        </p:spPr>
        <p:txBody>
          <a:bodyPr wrap="square" lIns="0" tIns="0" rIns="0" bIns="0" rtlCol="0"/>
          <a:lstStyle/>
          <a:p>
            <a:endParaRPr sz="1836"/>
          </a:p>
        </p:txBody>
      </p:sp>
      <p:sp>
        <p:nvSpPr>
          <p:cNvPr id="17" name="object 17"/>
          <p:cNvSpPr/>
          <p:nvPr/>
        </p:nvSpPr>
        <p:spPr>
          <a:xfrm>
            <a:off x="9270958" y="3711760"/>
            <a:ext cx="690125" cy="772505"/>
          </a:xfrm>
          <a:prstGeom prst="rect">
            <a:avLst/>
          </a:prstGeom>
          <a:blipFill>
            <a:blip r:embed="rId9" cstate="print"/>
            <a:stretch>
              <a:fillRect/>
            </a:stretch>
          </a:blipFill>
        </p:spPr>
        <p:txBody>
          <a:bodyPr wrap="square" lIns="0" tIns="0" rIns="0" bIns="0" rtlCol="0"/>
          <a:lstStyle/>
          <a:p>
            <a:endParaRPr sz="1836"/>
          </a:p>
        </p:txBody>
      </p:sp>
      <p:sp>
        <p:nvSpPr>
          <p:cNvPr id="18" name="object 18"/>
          <p:cNvSpPr/>
          <p:nvPr/>
        </p:nvSpPr>
        <p:spPr>
          <a:xfrm>
            <a:off x="9387533" y="5715303"/>
            <a:ext cx="592203" cy="593757"/>
          </a:xfrm>
          <a:prstGeom prst="rect">
            <a:avLst/>
          </a:prstGeom>
          <a:blipFill>
            <a:blip r:embed="rId10" cstate="print"/>
            <a:stretch>
              <a:fillRect/>
            </a:stretch>
          </a:blipFill>
        </p:spPr>
        <p:txBody>
          <a:bodyPr wrap="square" lIns="0" tIns="0" rIns="0" bIns="0" rtlCol="0"/>
          <a:lstStyle/>
          <a:p>
            <a:endParaRPr sz="1836"/>
          </a:p>
        </p:txBody>
      </p:sp>
      <p:sp>
        <p:nvSpPr>
          <p:cNvPr id="19" name="object 19"/>
          <p:cNvSpPr/>
          <p:nvPr/>
        </p:nvSpPr>
        <p:spPr>
          <a:xfrm>
            <a:off x="698522" y="4018521"/>
            <a:ext cx="3665130" cy="2381247"/>
          </a:xfrm>
          <a:prstGeom prst="rect">
            <a:avLst/>
          </a:prstGeom>
          <a:blipFill>
            <a:blip r:embed="rId11" cstate="print"/>
            <a:stretch>
              <a:fillRect/>
            </a:stretch>
          </a:blipFill>
        </p:spPr>
        <p:txBody>
          <a:bodyPr wrap="square" lIns="0" tIns="0" rIns="0" bIns="0" rtlCol="0"/>
          <a:lstStyle/>
          <a:p>
            <a:endParaRPr sz="1836"/>
          </a:p>
        </p:txBody>
      </p:sp>
      <p:sp>
        <p:nvSpPr>
          <p:cNvPr id="20" name="object 20"/>
          <p:cNvSpPr/>
          <p:nvPr/>
        </p:nvSpPr>
        <p:spPr>
          <a:xfrm>
            <a:off x="1202386" y="6151027"/>
            <a:ext cx="284443" cy="285998"/>
          </a:xfrm>
          <a:prstGeom prst="rect">
            <a:avLst/>
          </a:prstGeom>
          <a:blipFill>
            <a:blip r:embed="rId12" cstate="print"/>
            <a:stretch>
              <a:fillRect/>
            </a:stretch>
          </a:blipFill>
        </p:spPr>
        <p:txBody>
          <a:bodyPr wrap="square" lIns="0" tIns="0" rIns="0" bIns="0" rtlCol="0"/>
          <a:lstStyle/>
          <a:p>
            <a:endParaRPr sz="1836"/>
          </a:p>
        </p:txBody>
      </p:sp>
      <p:sp>
        <p:nvSpPr>
          <p:cNvPr id="21" name="object 21"/>
          <p:cNvSpPr txBox="1"/>
          <p:nvPr/>
        </p:nvSpPr>
        <p:spPr>
          <a:xfrm>
            <a:off x="1596668" y="6183149"/>
            <a:ext cx="1254417" cy="237194"/>
          </a:xfrm>
          <a:prstGeom prst="rect">
            <a:avLst/>
          </a:prstGeom>
        </p:spPr>
        <p:txBody>
          <a:bodyPr vert="horz" wrap="square" lIns="0" tIns="12953" rIns="0" bIns="0" rtlCol="0">
            <a:spAutoFit/>
          </a:bodyPr>
          <a:lstStyle>
            <a:defPPr>
              <a:defRPr lang="en-US"/>
            </a:defPPr>
            <a:lvl1pPr marL="12700">
              <a:lnSpc>
                <a:spcPct val="100000"/>
              </a:lnSpc>
              <a:spcBef>
                <a:spcPts val="100"/>
              </a:spcBef>
              <a:defRPr sz="1400">
                <a:latin typeface="Arial Black"/>
              </a:defRPr>
            </a:lvl1pPr>
          </a:lstStyle>
          <a:p>
            <a:r>
              <a:rPr sz="1428" dirty="0"/>
              <a:t>OS X 10.10+</a:t>
            </a:r>
          </a:p>
        </p:txBody>
      </p:sp>
      <p:sp>
        <p:nvSpPr>
          <p:cNvPr id="22" name="object 22"/>
          <p:cNvSpPr/>
          <p:nvPr/>
        </p:nvSpPr>
        <p:spPr>
          <a:xfrm>
            <a:off x="1236581" y="3599849"/>
            <a:ext cx="270454" cy="272009"/>
          </a:xfrm>
          <a:prstGeom prst="rect">
            <a:avLst/>
          </a:prstGeom>
          <a:blipFill>
            <a:blip r:embed="rId13" cstate="print"/>
            <a:stretch>
              <a:fillRect/>
            </a:stretch>
          </a:blipFill>
        </p:spPr>
        <p:txBody>
          <a:bodyPr wrap="square" lIns="0" tIns="0" rIns="0" bIns="0" rtlCol="0"/>
          <a:lstStyle/>
          <a:p>
            <a:endParaRPr sz="1836"/>
          </a:p>
        </p:txBody>
      </p:sp>
      <p:sp>
        <p:nvSpPr>
          <p:cNvPr id="23" name="object 23"/>
          <p:cNvSpPr txBox="1"/>
          <p:nvPr/>
        </p:nvSpPr>
        <p:spPr>
          <a:xfrm>
            <a:off x="1604441" y="3612023"/>
            <a:ext cx="1561076" cy="269892"/>
          </a:xfrm>
          <a:prstGeom prst="rect">
            <a:avLst/>
          </a:prstGeom>
        </p:spPr>
        <p:txBody>
          <a:bodyPr vert="horz" wrap="square" lIns="0" tIns="13600" rIns="0" bIns="0" rtlCol="0">
            <a:spAutoFit/>
          </a:bodyPr>
          <a:lstStyle/>
          <a:p>
            <a:pPr marL="12953">
              <a:spcBef>
                <a:spcPts val="107"/>
              </a:spcBef>
            </a:pPr>
            <a:r>
              <a:rPr sz="1632" dirty="0">
                <a:latin typeface="Arial Black"/>
              </a:rPr>
              <a:t>Windows</a:t>
            </a:r>
            <a:r>
              <a:rPr sz="1428" spc="-199" dirty="0">
                <a:latin typeface="Arial Black"/>
                <a:cs typeface="Arial Black"/>
              </a:rPr>
              <a:t> </a:t>
            </a:r>
            <a:r>
              <a:rPr sz="1428" spc="-122" dirty="0">
                <a:latin typeface="Arial Black"/>
                <a:cs typeface="Arial Black"/>
              </a:rPr>
              <a:t>7+</a:t>
            </a:r>
            <a:endParaRPr sz="1428" dirty="0">
              <a:latin typeface="Arial Black"/>
              <a:cs typeface="Arial Black"/>
            </a:endParaRPr>
          </a:p>
        </p:txBody>
      </p:sp>
      <p:sp>
        <p:nvSpPr>
          <p:cNvPr id="24" name="object 24"/>
          <p:cNvSpPr txBox="1"/>
          <p:nvPr/>
        </p:nvSpPr>
        <p:spPr>
          <a:xfrm>
            <a:off x="10449925" y="3990376"/>
            <a:ext cx="573550" cy="237194"/>
          </a:xfrm>
          <a:prstGeom prst="rect">
            <a:avLst/>
          </a:prstGeom>
        </p:spPr>
        <p:txBody>
          <a:bodyPr vert="horz" wrap="square" lIns="0" tIns="12953" rIns="0" bIns="0" rtlCol="0">
            <a:spAutoFit/>
          </a:bodyPr>
          <a:lstStyle/>
          <a:p>
            <a:pPr marL="12953">
              <a:spcBef>
                <a:spcPts val="102"/>
              </a:spcBef>
            </a:pPr>
            <a:r>
              <a:rPr sz="1428" dirty="0">
                <a:latin typeface="Arial Black"/>
              </a:rPr>
              <a:t>Edge</a:t>
            </a:r>
          </a:p>
        </p:txBody>
      </p:sp>
      <p:sp>
        <p:nvSpPr>
          <p:cNvPr id="25" name="object 25"/>
          <p:cNvSpPr txBox="1"/>
          <p:nvPr/>
        </p:nvSpPr>
        <p:spPr>
          <a:xfrm>
            <a:off x="10445520" y="4881400"/>
            <a:ext cx="914261" cy="237194"/>
          </a:xfrm>
          <a:prstGeom prst="rect">
            <a:avLst/>
          </a:prstGeom>
        </p:spPr>
        <p:txBody>
          <a:bodyPr vert="horz" wrap="square" lIns="0" tIns="12953" rIns="0" bIns="0" rtlCol="0">
            <a:spAutoFit/>
          </a:bodyPr>
          <a:lstStyle/>
          <a:p>
            <a:pPr marL="12953">
              <a:spcBef>
                <a:spcPts val="102"/>
              </a:spcBef>
            </a:pPr>
            <a:r>
              <a:rPr sz="1428" dirty="0">
                <a:latin typeface="Arial Black"/>
              </a:rPr>
              <a:t>Chrome</a:t>
            </a:r>
          </a:p>
        </p:txBody>
      </p:sp>
      <p:sp>
        <p:nvSpPr>
          <p:cNvPr id="26" name="object 26"/>
          <p:cNvSpPr txBox="1"/>
          <p:nvPr/>
        </p:nvSpPr>
        <p:spPr>
          <a:xfrm>
            <a:off x="10445519" y="5910010"/>
            <a:ext cx="738959" cy="237194"/>
          </a:xfrm>
          <a:prstGeom prst="rect">
            <a:avLst/>
          </a:prstGeom>
        </p:spPr>
        <p:txBody>
          <a:bodyPr vert="horz" wrap="square" lIns="0" tIns="12953" rIns="0" bIns="0" rtlCol="0">
            <a:spAutoFit/>
          </a:bodyPr>
          <a:lstStyle/>
          <a:p>
            <a:pPr marL="12953">
              <a:spcBef>
                <a:spcPts val="102"/>
              </a:spcBef>
            </a:pPr>
            <a:r>
              <a:rPr sz="1428" dirty="0">
                <a:latin typeface="Arial Black"/>
                <a:cs typeface="Arial Black"/>
              </a:rPr>
              <a:t>Firefox</a:t>
            </a:r>
          </a:p>
        </p:txBody>
      </p:sp>
      <p:sp>
        <p:nvSpPr>
          <p:cNvPr id="27" name="object 27"/>
          <p:cNvSpPr/>
          <p:nvPr/>
        </p:nvSpPr>
        <p:spPr>
          <a:xfrm>
            <a:off x="5027613" y="4098791"/>
            <a:ext cx="1052287" cy="2127890"/>
          </a:xfrm>
          <a:prstGeom prst="rect">
            <a:avLst/>
          </a:prstGeom>
          <a:blipFill>
            <a:blip r:embed="rId14" cstate="print"/>
            <a:stretch>
              <a:fillRect/>
            </a:stretch>
          </a:blipFill>
        </p:spPr>
        <p:txBody>
          <a:bodyPr wrap="square" lIns="0" tIns="0" rIns="0" bIns="0" rtlCol="0"/>
          <a:lstStyle/>
          <a:p>
            <a:endParaRPr sz="1836"/>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61298" y="4860091"/>
            <a:ext cx="2401453" cy="1240362"/>
          </a:xfrm>
          <a:prstGeom prst="rect">
            <a:avLst/>
          </a:prstGeom>
          <a:blipFill>
            <a:blip r:embed="rId2" cstate="print"/>
            <a:stretch>
              <a:fillRect/>
            </a:stretch>
          </a:blipFill>
        </p:spPr>
        <p:txBody>
          <a:bodyPr wrap="square" lIns="0" tIns="0" rIns="0" bIns="0" rtlCol="0"/>
          <a:lstStyle/>
          <a:p>
            <a:endParaRPr sz="1836"/>
          </a:p>
        </p:txBody>
      </p:sp>
      <p:sp>
        <p:nvSpPr>
          <p:cNvPr id="3" name="object 3"/>
          <p:cNvSpPr/>
          <p:nvPr/>
        </p:nvSpPr>
        <p:spPr>
          <a:xfrm>
            <a:off x="474954" y="4851567"/>
            <a:ext cx="2403008" cy="1241917"/>
          </a:xfrm>
          <a:prstGeom prst="rect">
            <a:avLst/>
          </a:prstGeom>
          <a:blipFill>
            <a:blip r:embed="rId2" cstate="print"/>
            <a:stretch>
              <a:fillRect/>
            </a:stretch>
          </a:blipFill>
        </p:spPr>
        <p:txBody>
          <a:bodyPr wrap="square" lIns="0" tIns="0" rIns="0" bIns="0" rtlCol="0"/>
          <a:lstStyle/>
          <a:p>
            <a:endParaRPr sz="1836"/>
          </a:p>
        </p:txBody>
      </p:sp>
      <p:sp>
        <p:nvSpPr>
          <p:cNvPr id="4" name="object 4"/>
          <p:cNvSpPr/>
          <p:nvPr/>
        </p:nvSpPr>
        <p:spPr>
          <a:xfrm>
            <a:off x="7046700" y="4855830"/>
            <a:ext cx="2441866" cy="1240362"/>
          </a:xfrm>
          <a:prstGeom prst="rect">
            <a:avLst/>
          </a:prstGeom>
          <a:blipFill>
            <a:blip r:embed="rId2" cstate="print"/>
            <a:stretch>
              <a:fillRect/>
            </a:stretch>
          </a:blipFill>
        </p:spPr>
        <p:txBody>
          <a:bodyPr wrap="square" lIns="0" tIns="0" rIns="0" bIns="0" rtlCol="0"/>
          <a:lstStyle/>
          <a:p>
            <a:endParaRPr sz="1836"/>
          </a:p>
        </p:txBody>
      </p:sp>
      <p:sp>
        <p:nvSpPr>
          <p:cNvPr id="5" name="object 5"/>
          <p:cNvSpPr/>
          <p:nvPr/>
        </p:nvSpPr>
        <p:spPr>
          <a:xfrm>
            <a:off x="9264741" y="4851567"/>
            <a:ext cx="2532018" cy="1241917"/>
          </a:xfrm>
          <a:prstGeom prst="rect">
            <a:avLst/>
          </a:prstGeom>
          <a:blipFill>
            <a:blip r:embed="rId2" cstate="print"/>
            <a:stretch>
              <a:fillRect/>
            </a:stretch>
          </a:blipFill>
        </p:spPr>
        <p:txBody>
          <a:bodyPr wrap="square" lIns="0" tIns="0" rIns="0" bIns="0" rtlCol="0"/>
          <a:lstStyle/>
          <a:p>
            <a:endParaRPr sz="1836"/>
          </a:p>
        </p:txBody>
      </p:sp>
      <p:sp>
        <p:nvSpPr>
          <p:cNvPr id="6" name="object 6"/>
          <p:cNvSpPr/>
          <p:nvPr/>
        </p:nvSpPr>
        <p:spPr>
          <a:xfrm>
            <a:off x="2669680" y="4858939"/>
            <a:ext cx="2403008" cy="1240362"/>
          </a:xfrm>
          <a:prstGeom prst="rect">
            <a:avLst/>
          </a:prstGeom>
          <a:blipFill>
            <a:blip r:embed="rId2" cstate="print"/>
            <a:stretch>
              <a:fillRect/>
            </a:stretch>
          </a:blipFill>
        </p:spPr>
        <p:txBody>
          <a:bodyPr wrap="square" lIns="0" tIns="0" rIns="0" bIns="0" rtlCol="0"/>
          <a:lstStyle/>
          <a:p>
            <a:endParaRPr sz="1836"/>
          </a:p>
        </p:txBody>
      </p:sp>
      <p:sp>
        <p:nvSpPr>
          <p:cNvPr id="7" name="object 7"/>
          <p:cNvSpPr/>
          <p:nvPr/>
        </p:nvSpPr>
        <p:spPr>
          <a:xfrm>
            <a:off x="438427" y="4811932"/>
            <a:ext cx="11477497" cy="1282330"/>
          </a:xfrm>
          <a:custGeom>
            <a:avLst/>
            <a:gdLst/>
            <a:ahLst/>
            <a:cxnLst/>
            <a:rect l="l" t="t" r="r" b="b"/>
            <a:pathLst>
              <a:path w="11253470" h="1257300">
                <a:moveTo>
                  <a:pt x="0" y="1257300"/>
                </a:moveTo>
                <a:lnTo>
                  <a:pt x="11253216" y="1257300"/>
                </a:lnTo>
                <a:lnTo>
                  <a:pt x="11253216" y="0"/>
                </a:lnTo>
                <a:lnTo>
                  <a:pt x="0" y="0"/>
                </a:lnTo>
                <a:lnTo>
                  <a:pt x="0" y="1257300"/>
                </a:lnTo>
                <a:close/>
              </a:path>
            </a:pathLst>
          </a:custGeom>
          <a:ln w="10668">
            <a:solidFill>
              <a:srgbClr val="383838"/>
            </a:solidFill>
          </a:ln>
        </p:spPr>
        <p:txBody>
          <a:bodyPr wrap="square" lIns="0" tIns="0" rIns="0" bIns="0" rtlCol="0"/>
          <a:lstStyle/>
          <a:p>
            <a:endParaRPr sz="1836"/>
          </a:p>
        </p:txBody>
      </p:sp>
      <p:sp>
        <p:nvSpPr>
          <p:cNvPr id="9" name="object 9"/>
          <p:cNvSpPr/>
          <p:nvPr/>
        </p:nvSpPr>
        <p:spPr>
          <a:xfrm>
            <a:off x="9117855" y="1032425"/>
            <a:ext cx="2797810" cy="3657876"/>
          </a:xfrm>
          <a:custGeom>
            <a:avLst/>
            <a:gdLst/>
            <a:ahLst/>
            <a:cxnLst/>
            <a:rect l="l" t="t" r="r" b="b"/>
            <a:pathLst>
              <a:path w="2743200" h="3586479">
                <a:moveTo>
                  <a:pt x="0" y="3585972"/>
                </a:moveTo>
                <a:lnTo>
                  <a:pt x="2743200" y="3585972"/>
                </a:lnTo>
                <a:lnTo>
                  <a:pt x="2743200" y="0"/>
                </a:lnTo>
                <a:lnTo>
                  <a:pt x="0" y="0"/>
                </a:lnTo>
                <a:lnTo>
                  <a:pt x="0" y="3585972"/>
                </a:lnTo>
                <a:close/>
              </a:path>
            </a:pathLst>
          </a:custGeom>
          <a:solidFill>
            <a:srgbClr val="124548"/>
          </a:solidFill>
        </p:spPr>
        <p:txBody>
          <a:bodyPr wrap="square" lIns="0" tIns="0" rIns="0" bIns="0" rtlCol="0"/>
          <a:lstStyle/>
          <a:p>
            <a:endParaRPr sz="1836" dirty="0"/>
          </a:p>
        </p:txBody>
      </p:sp>
      <p:sp>
        <p:nvSpPr>
          <p:cNvPr id="10" name="object 10"/>
          <p:cNvSpPr/>
          <p:nvPr/>
        </p:nvSpPr>
        <p:spPr>
          <a:xfrm>
            <a:off x="9117855" y="1032425"/>
            <a:ext cx="2797810" cy="3657876"/>
          </a:xfrm>
          <a:custGeom>
            <a:avLst/>
            <a:gdLst/>
            <a:ahLst/>
            <a:cxnLst/>
            <a:rect l="l" t="t" r="r" b="b"/>
            <a:pathLst>
              <a:path w="2743200" h="3586479">
                <a:moveTo>
                  <a:pt x="0" y="3585972"/>
                </a:moveTo>
                <a:lnTo>
                  <a:pt x="2743200" y="3585972"/>
                </a:lnTo>
                <a:lnTo>
                  <a:pt x="2743200" y="0"/>
                </a:lnTo>
                <a:lnTo>
                  <a:pt x="0" y="0"/>
                </a:lnTo>
                <a:lnTo>
                  <a:pt x="0" y="3585972"/>
                </a:lnTo>
                <a:close/>
              </a:path>
            </a:pathLst>
          </a:custGeom>
          <a:ln w="28956">
            <a:solidFill>
              <a:srgbClr val="505050"/>
            </a:solidFill>
          </a:ln>
        </p:spPr>
        <p:txBody>
          <a:bodyPr wrap="square" lIns="0" tIns="0" rIns="0" bIns="0" rtlCol="0"/>
          <a:lstStyle/>
          <a:p>
            <a:endParaRPr sz="1836"/>
          </a:p>
        </p:txBody>
      </p:sp>
      <p:sp>
        <p:nvSpPr>
          <p:cNvPr id="11" name="object 11"/>
          <p:cNvSpPr txBox="1">
            <a:spLocks noGrp="1"/>
          </p:cNvSpPr>
          <p:nvPr>
            <p:ph type="title" idx="4294967295"/>
          </p:nvPr>
        </p:nvSpPr>
        <p:spPr>
          <a:xfrm>
            <a:off x="9085993" y="1073928"/>
            <a:ext cx="2797175" cy="781050"/>
          </a:xfrm>
          <a:prstGeom prst="rect">
            <a:avLst/>
          </a:prstGeom>
        </p:spPr>
        <p:txBody>
          <a:bodyPr vert="horz" wrap="square" lIns="0" tIns="12305" rIns="0" bIns="0" rtlCol="0" anchor="t">
            <a:spAutoFit/>
          </a:bodyPr>
          <a:lstStyle/>
          <a:p>
            <a:pPr marL="378220" marR="370448" indent="1295" algn="ctr">
              <a:lnSpc>
                <a:spcPct val="100000"/>
              </a:lnSpc>
              <a:spcBef>
                <a:spcPts val="97"/>
              </a:spcBef>
            </a:pPr>
            <a:r>
              <a:rPr sz="1632" b="1" spc="-112" dirty="0">
                <a:solidFill>
                  <a:schemeClr val="bg1"/>
                </a:solidFill>
                <a:latin typeface="Arial"/>
                <a:cs typeface="Arial"/>
              </a:rPr>
              <a:t>STANDALONE </a:t>
            </a:r>
            <a:r>
              <a:rPr sz="1632" b="1" spc="-122" dirty="0">
                <a:solidFill>
                  <a:schemeClr val="bg1"/>
                </a:solidFill>
                <a:latin typeface="Arial"/>
                <a:cs typeface="Arial"/>
              </a:rPr>
              <a:t>WEB,  </a:t>
            </a:r>
            <a:r>
              <a:rPr sz="1632" b="1" spc="-112" dirty="0">
                <a:solidFill>
                  <a:schemeClr val="bg1"/>
                </a:solidFill>
                <a:latin typeface="Arial"/>
                <a:cs typeface="Arial"/>
              </a:rPr>
              <a:t>DEVICE, </a:t>
            </a:r>
            <a:r>
              <a:rPr sz="1632" b="1" spc="-15" dirty="0">
                <a:solidFill>
                  <a:schemeClr val="bg1"/>
                </a:solidFill>
                <a:latin typeface="Arial"/>
                <a:cs typeface="Arial"/>
              </a:rPr>
              <a:t>AND </a:t>
            </a:r>
            <a:r>
              <a:rPr sz="1632" b="1" spc="-153" dirty="0">
                <a:solidFill>
                  <a:schemeClr val="bg1"/>
                </a:solidFill>
                <a:latin typeface="Arial"/>
                <a:cs typeface="Arial"/>
              </a:rPr>
              <a:t>SERVICE  </a:t>
            </a:r>
            <a:r>
              <a:rPr sz="1632" b="1" spc="-148" dirty="0">
                <a:solidFill>
                  <a:schemeClr val="bg1"/>
                </a:solidFill>
                <a:latin typeface="Arial"/>
                <a:cs typeface="Arial"/>
              </a:rPr>
              <a:t>APPS</a:t>
            </a:r>
            <a:endParaRPr sz="1632" dirty="0">
              <a:solidFill>
                <a:schemeClr val="bg1"/>
              </a:solidFill>
              <a:latin typeface="Arial"/>
              <a:cs typeface="Arial"/>
            </a:endParaRPr>
          </a:p>
        </p:txBody>
      </p:sp>
      <p:sp>
        <p:nvSpPr>
          <p:cNvPr id="12" name="object 12"/>
          <p:cNvSpPr/>
          <p:nvPr/>
        </p:nvSpPr>
        <p:spPr>
          <a:xfrm>
            <a:off x="3399443" y="4689785"/>
            <a:ext cx="677433" cy="312811"/>
          </a:xfrm>
          <a:custGeom>
            <a:avLst/>
            <a:gdLst/>
            <a:ahLst/>
            <a:cxnLst/>
            <a:rect l="l" t="t" r="r" b="b"/>
            <a:pathLst>
              <a:path w="664210" h="306704">
                <a:moveTo>
                  <a:pt x="0" y="0"/>
                </a:moveTo>
                <a:lnTo>
                  <a:pt x="15186" y="39612"/>
                </a:lnTo>
                <a:lnTo>
                  <a:pt x="41195" y="77819"/>
                </a:lnTo>
                <a:lnTo>
                  <a:pt x="79563" y="112264"/>
                </a:lnTo>
                <a:lnTo>
                  <a:pt x="131825" y="140588"/>
                </a:lnTo>
                <a:lnTo>
                  <a:pt x="179226" y="154965"/>
                </a:lnTo>
                <a:lnTo>
                  <a:pt x="228723" y="162849"/>
                </a:lnTo>
                <a:lnTo>
                  <a:pt x="279794" y="165552"/>
                </a:lnTo>
                <a:lnTo>
                  <a:pt x="331912" y="164383"/>
                </a:lnTo>
                <a:lnTo>
                  <a:pt x="384556" y="160654"/>
                </a:lnTo>
                <a:lnTo>
                  <a:pt x="436486" y="157815"/>
                </a:lnTo>
                <a:lnTo>
                  <a:pt x="486814" y="159653"/>
                </a:lnTo>
                <a:lnTo>
                  <a:pt x="533939" y="166655"/>
                </a:lnTo>
                <a:lnTo>
                  <a:pt x="576260" y="179309"/>
                </a:lnTo>
                <a:lnTo>
                  <a:pt x="612174" y="198102"/>
                </a:lnTo>
                <a:lnTo>
                  <a:pt x="652371" y="243137"/>
                </a:lnTo>
                <a:lnTo>
                  <a:pt x="663618" y="285277"/>
                </a:lnTo>
                <a:lnTo>
                  <a:pt x="662051" y="306323"/>
                </a:lnTo>
              </a:path>
            </a:pathLst>
          </a:custGeom>
          <a:ln w="38100">
            <a:solidFill>
              <a:srgbClr val="333333"/>
            </a:solidFill>
          </a:ln>
        </p:spPr>
        <p:txBody>
          <a:bodyPr wrap="square" lIns="0" tIns="0" rIns="0" bIns="0" rtlCol="0"/>
          <a:lstStyle/>
          <a:p>
            <a:endParaRPr sz="1836"/>
          </a:p>
        </p:txBody>
      </p:sp>
      <p:sp>
        <p:nvSpPr>
          <p:cNvPr id="13" name="object 13"/>
          <p:cNvSpPr/>
          <p:nvPr/>
        </p:nvSpPr>
        <p:spPr>
          <a:xfrm>
            <a:off x="3962891" y="4971898"/>
            <a:ext cx="230560" cy="360736"/>
          </a:xfrm>
          <a:custGeom>
            <a:avLst/>
            <a:gdLst/>
            <a:ahLst/>
            <a:cxnLst/>
            <a:rect l="l" t="t" r="r" b="b"/>
            <a:pathLst>
              <a:path w="226060" h="353695">
                <a:moveTo>
                  <a:pt x="67310" y="299720"/>
                </a:moveTo>
                <a:lnTo>
                  <a:pt x="47116" y="299720"/>
                </a:lnTo>
                <a:lnTo>
                  <a:pt x="47116" y="353568"/>
                </a:lnTo>
                <a:lnTo>
                  <a:pt x="67310" y="353568"/>
                </a:lnTo>
                <a:lnTo>
                  <a:pt x="67310" y="299720"/>
                </a:lnTo>
                <a:close/>
              </a:path>
              <a:path w="226060" h="353695">
                <a:moveTo>
                  <a:pt x="178435" y="299720"/>
                </a:moveTo>
                <a:lnTo>
                  <a:pt x="158241" y="299720"/>
                </a:lnTo>
                <a:lnTo>
                  <a:pt x="158241" y="353568"/>
                </a:lnTo>
                <a:lnTo>
                  <a:pt x="178435" y="353568"/>
                </a:lnTo>
                <a:lnTo>
                  <a:pt x="178435" y="299720"/>
                </a:lnTo>
                <a:close/>
              </a:path>
              <a:path w="226060" h="353695">
                <a:moveTo>
                  <a:pt x="144779" y="0"/>
                </a:moveTo>
                <a:lnTo>
                  <a:pt x="77470" y="0"/>
                </a:lnTo>
                <a:lnTo>
                  <a:pt x="77470" y="70738"/>
                </a:lnTo>
                <a:lnTo>
                  <a:pt x="46880" y="88284"/>
                </a:lnTo>
                <a:lnTo>
                  <a:pt x="22304" y="112807"/>
                </a:lnTo>
                <a:lnTo>
                  <a:pt x="5943" y="139854"/>
                </a:lnTo>
                <a:lnTo>
                  <a:pt x="0" y="164973"/>
                </a:lnTo>
                <a:lnTo>
                  <a:pt x="0" y="299720"/>
                </a:lnTo>
                <a:lnTo>
                  <a:pt x="225551" y="299720"/>
                </a:lnTo>
                <a:lnTo>
                  <a:pt x="225551" y="164973"/>
                </a:lnTo>
                <a:lnTo>
                  <a:pt x="219557" y="139854"/>
                </a:lnTo>
                <a:lnTo>
                  <a:pt x="202834" y="112807"/>
                </a:lnTo>
                <a:lnTo>
                  <a:pt x="177278" y="88284"/>
                </a:lnTo>
                <a:lnTo>
                  <a:pt x="144779" y="70738"/>
                </a:lnTo>
                <a:lnTo>
                  <a:pt x="144779" y="0"/>
                </a:lnTo>
                <a:close/>
              </a:path>
            </a:pathLst>
          </a:custGeom>
          <a:solidFill>
            <a:srgbClr val="333333"/>
          </a:solidFill>
        </p:spPr>
        <p:txBody>
          <a:bodyPr wrap="square" lIns="0" tIns="0" rIns="0" bIns="0" rtlCol="0"/>
          <a:lstStyle/>
          <a:p>
            <a:endParaRPr sz="1836"/>
          </a:p>
        </p:txBody>
      </p:sp>
      <p:sp>
        <p:nvSpPr>
          <p:cNvPr id="14" name="object 14"/>
          <p:cNvSpPr/>
          <p:nvPr/>
        </p:nvSpPr>
        <p:spPr>
          <a:xfrm>
            <a:off x="9085993" y="4975005"/>
            <a:ext cx="227322" cy="357498"/>
          </a:xfrm>
          <a:custGeom>
            <a:avLst/>
            <a:gdLst/>
            <a:ahLst/>
            <a:cxnLst/>
            <a:rect l="l" t="t" r="r" b="b"/>
            <a:pathLst>
              <a:path w="222884" h="350520">
                <a:moveTo>
                  <a:pt x="66421" y="297053"/>
                </a:moveTo>
                <a:lnTo>
                  <a:pt x="46481" y="297053"/>
                </a:lnTo>
                <a:lnTo>
                  <a:pt x="46481" y="350519"/>
                </a:lnTo>
                <a:lnTo>
                  <a:pt x="66421" y="350519"/>
                </a:lnTo>
                <a:lnTo>
                  <a:pt x="66421" y="297053"/>
                </a:lnTo>
                <a:close/>
              </a:path>
              <a:path w="222884" h="350520">
                <a:moveTo>
                  <a:pt x="176022" y="297053"/>
                </a:moveTo>
                <a:lnTo>
                  <a:pt x="156083" y="297053"/>
                </a:lnTo>
                <a:lnTo>
                  <a:pt x="156083" y="350519"/>
                </a:lnTo>
                <a:lnTo>
                  <a:pt x="176022" y="350519"/>
                </a:lnTo>
                <a:lnTo>
                  <a:pt x="176022" y="297053"/>
                </a:lnTo>
                <a:close/>
              </a:path>
              <a:path w="222884" h="350520">
                <a:moveTo>
                  <a:pt x="142748" y="0"/>
                </a:moveTo>
                <a:lnTo>
                  <a:pt x="76326" y="0"/>
                </a:lnTo>
                <a:lnTo>
                  <a:pt x="76326" y="70103"/>
                </a:lnTo>
                <a:lnTo>
                  <a:pt x="46184" y="87495"/>
                </a:lnTo>
                <a:lnTo>
                  <a:pt x="21971" y="111791"/>
                </a:lnTo>
                <a:lnTo>
                  <a:pt x="5853" y="138612"/>
                </a:lnTo>
                <a:lnTo>
                  <a:pt x="0" y="163575"/>
                </a:lnTo>
                <a:lnTo>
                  <a:pt x="0" y="297053"/>
                </a:lnTo>
                <a:lnTo>
                  <a:pt x="222503" y="297053"/>
                </a:lnTo>
                <a:lnTo>
                  <a:pt x="222503" y="163575"/>
                </a:lnTo>
                <a:lnTo>
                  <a:pt x="216596" y="138612"/>
                </a:lnTo>
                <a:lnTo>
                  <a:pt x="200104" y="111791"/>
                </a:lnTo>
                <a:lnTo>
                  <a:pt x="174873" y="87495"/>
                </a:lnTo>
                <a:lnTo>
                  <a:pt x="142748" y="70103"/>
                </a:lnTo>
                <a:lnTo>
                  <a:pt x="142748" y="0"/>
                </a:lnTo>
                <a:close/>
              </a:path>
            </a:pathLst>
          </a:custGeom>
          <a:solidFill>
            <a:srgbClr val="333333"/>
          </a:solidFill>
        </p:spPr>
        <p:txBody>
          <a:bodyPr wrap="square" lIns="0" tIns="0" rIns="0" bIns="0" rtlCol="0"/>
          <a:lstStyle/>
          <a:p>
            <a:endParaRPr sz="1836"/>
          </a:p>
        </p:txBody>
      </p:sp>
      <p:sp>
        <p:nvSpPr>
          <p:cNvPr id="15" name="object 15"/>
          <p:cNvSpPr/>
          <p:nvPr/>
        </p:nvSpPr>
        <p:spPr>
          <a:xfrm>
            <a:off x="9193488" y="4689785"/>
            <a:ext cx="437804" cy="309572"/>
          </a:xfrm>
          <a:custGeom>
            <a:avLst/>
            <a:gdLst/>
            <a:ahLst/>
            <a:cxnLst/>
            <a:rect l="l" t="t" r="r" b="b"/>
            <a:pathLst>
              <a:path w="429259" h="303529">
                <a:moveTo>
                  <a:pt x="428763" y="0"/>
                </a:moveTo>
                <a:lnTo>
                  <a:pt x="418931" y="39233"/>
                </a:lnTo>
                <a:lnTo>
                  <a:pt x="402109" y="77073"/>
                </a:lnTo>
                <a:lnTo>
                  <a:pt x="377311" y="111174"/>
                </a:lnTo>
                <a:lnTo>
                  <a:pt x="343546" y="139191"/>
                </a:lnTo>
                <a:lnTo>
                  <a:pt x="305079" y="155934"/>
                </a:lnTo>
                <a:lnTo>
                  <a:pt x="264600" y="163115"/>
                </a:lnTo>
                <a:lnTo>
                  <a:pt x="222763" y="163320"/>
                </a:lnTo>
                <a:lnTo>
                  <a:pt x="180224" y="159130"/>
                </a:lnTo>
                <a:lnTo>
                  <a:pt x="130230" y="156565"/>
                </a:lnTo>
                <a:lnTo>
                  <a:pt x="83736" y="164988"/>
                </a:lnTo>
                <a:lnTo>
                  <a:pt x="44243" y="186009"/>
                </a:lnTo>
                <a:lnTo>
                  <a:pt x="15251" y="221233"/>
                </a:lnTo>
                <a:lnTo>
                  <a:pt x="2139" y="261350"/>
                </a:lnTo>
                <a:lnTo>
                  <a:pt x="0" y="282438"/>
                </a:lnTo>
                <a:lnTo>
                  <a:pt x="1027" y="303275"/>
                </a:lnTo>
              </a:path>
            </a:pathLst>
          </a:custGeom>
          <a:ln w="38100">
            <a:solidFill>
              <a:srgbClr val="333333"/>
            </a:solidFill>
          </a:ln>
        </p:spPr>
        <p:txBody>
          <a:bodyPr wrap="square" lIns="0" tIns="0" rIns="0" bIns="0" rtlCol="0"/>
          <a:lstStyle/>
          <a:p>
            <a:endParaRPr sz="1836"/>
          </a:p>
        </p:txBody>
      </p:sp>
      <p:sp>
        <p:nvSpPr>
          <p:cNvPr id="16" name="object 16"/>
          <p:cNvSpPr/>
          <p:nvPr/>
        </p:nvSpPr>
        <p:spPr>
          <a:xfrm>
            <a:off x="438427" y="1032425"/>
            <a:ext cx="8476328" cy="3657876"/>
          </a:xfrm>
          <a:custGeom>
            <a:avLst/>
            <a:gdLst/>
            <a:ahLst/>
            <a:cxnLst/>
            <a:rect l="l" t="t" r="r" b="b"/>
            <a:pathLst>
              <a:path w="8310880" h="3586479">
                <a:moveTo>
                  <a:pt x="0" y="3585972"/>
                </a:moveTo>
                <a:lnTo>
                  <a:pt x="8310372" y="3585972"/>
                </a:lnTo>
                <a:lnTo>
                  <a:pt x="8310372" y="0"/>
                </a:lnTo>
                <a:lnTo>
                  <a:pt x="0" y="0"/>
                </a:lnTo>
                <a:lnTo>
                  <a:pt x="0" y="3585972"/>
                </a:lnTo>
                <a:close/>
              </a:path>
            </a:pathLst>
          </a:custGeom>
          <a:ln w="10667">
            <a:solidFill>
              <a:srgbClr val="7E7E7E"/>
            </a:solidFill>
          </a:ln>
        </p:spPr>
        <p:txBody>
          <a:bodyPr wrap="square" lIns="0" tIns="0" rIns="0" bIns="0" rtlCol="0"/>
          <a:lstStyle/>
          <a:p>
            <a:endParaRPr sz="1836"/>
          </a:p>
        </p:txBody>
      </p:sp>
      <p:sp>
        <p:nvSpPr>
          <p:cNvPr id="17" name="object 17"/>
          <p:cNvSpPr/>
          <p:nvPr/>
        </p:nvSpPr>
        <p:spPr>
          <a:xfrm>
            <a:off x="624170" y="2298433"/>
            <a:ext cx="980788" cy="687018"/>
          </a:xfrm>
          <a:prstGeom prst="rect">
            <a:avLst/>
          </a:prstGeom>
          <a:blipFill>
            <a:blip r:embed="rId3" cstate="print"/>
            <a:stretch>
              <a:fillRect/>
            </a:stretch>
          </a:blipFill>
        </p:spPr>
        <p:txBody>
          <a:bodyPr wrap="square" lIns="0" tIns="0" rIns="0" bIns="0" rtlCol="0"/>
          <a:lstStyle/>
          <a:p>
            <a:endParaRPr sz="1836"/>
          </a:p>
        </p:txBody>
      </p:sp>
      <p:sp>
        <p:nvSpPr>
          <p:cNvPr id="18" name="object 18"/>
          <p:cNvSpPr/>
          <p:nvPr/>
        </p:nvSpPr>
        <p:spPr>
          <a:xfrm>
            <a:off x="662680" y="3018482"/>
            <a:ext cx="1255737" cy="187816"/>
          </a:xfrm>
          <a:prstGeom prst="rect">
            <a:avLst/>
          </a:prstGeom>
          <a:blipFill>
            <a:blip r:embed="rId4" cstate="print"/>
            <a:stretch>
              <a:fillRect/>
            </a:stretch>
          </a:blipFill>
        </p:spPr>
        <p:txBody>
          <a:bodyPr wrap="square" lIns="0" tIns="0" rIns="0" bIns="0" rtlCol="0"/>
          <a:lstStyle/>
          <a:p>
            <a:endParaRPr sz="1836"/>
          </a:p>
        </p:txBody>
      </p:sp>
      <p:sp>
        <p:nvSpPr>
          <p:cNvPr id="19" name="object 19"/>
          <p:cNvSpPr/>
          <p:nvPr/>
        </p:nvSpPr>
        <p:spPr>
          <a:xfrm>
            <a:off x="2483809" y="1895990"/>
            <a:ext cx="1087518" cy="131600"/>
          </a:xfrm>
          <a:prstGeom prst="rect">
            <a:avLst/>
          </a:prstGeom>
          <a:blipFill>
            <a:blip r:embed="rId5" cstate="print"/>
            <a:stretch>
              <a:fillRect/>
            </a:stretch>
          </a:blipFill>
        </p:spPr>
        <p:txBody>
          <a:bodyPr wrap="square" lIns="0" tIns="0" rIns="0" bIns="0" rtlCol="0"/>
          <a:lstStyle/>
          <a:p>
            <a:endParaRPr sz="1836"/>
          </a:p>
        </p:txBody>
      </p:sp>
      <p:sp>
        <p:nvSpPr>
          <p:cNvPr id="20" name="object 20"/>
          <p:cNvSpPr/>
          <p:nvPr/>
        </p:nvSpPr>
        <p:spPr>
          <a:xfrm>
            <a:off x="2220477" y="2149218"/>
            <a:ext cx="1599674" cy="165149"/>
          </a:xfrm>
          <a:custGeom>
            <a:avLst/>
            <a:gdLst/>
            <a:ahLst/>
            <a:cxnLst/>
            <a:rect l="l" t="t" r="r" b="b"/>
            <a:pathLst>
              <a:path w="1568450" h="161925">
                <a:moveTo>
                  <a:pt x="0" y="161544"/>
                </a:moveTo>
                <a:lnTo>
                  <a:pt x="1568196" y="161544"/>
                </a:lnTo>
                <a:lnTo>
                  <a:pt x="1568196" y="0"/>
                </a:lnTo>
                <a:lnTo>
                  <a:pt x="0" y="0"/>
                </a:lnTo>
                <a:lnTo>
                  <a:pt x="0" y="161544"/>
                </a:lnTo>
                <a:close/>
              </a:path>
            </a:pathLst>
          </a:custGeom>
          <a:solidFill>
            <a:srgbClr val="1A1A1A"/>
          </a:solidFill>
        </p:spPr>
        <p:txBody>
          <a:bodyPr wrap="square" lIns="0" tIns="0" rIns="0" bIns="0" rtlCol="0"/>
          <a:lstStyle/>
          <a:p>
            <a:endParaRPr sz="1836"/>
          </a:p>
        </p:txBody>
      </p:sp>
      <p:sp>
        <p:nvSpPr>
          <p:cNvPr id="21" name="object 21"/>
          <p:cNvSpPr/>
          <p:nvPr/>
        </p:nvSpPr>
        <p:spPr>
          <a:xfrm>
            <a:off x="2220477" y="2313977"/>
            <a:ext cx="1599674" cy="174215"/>
          </a:xfrm>
          <a:custGeom>
            <a:avLst/>
            <a:gdLst/>
            <a:ahLst/>
            <a:cxnLst/>
            <a:rect l="l" t="t" r="r" b="b"/>
            <a:pathLst>
              <a:path w="1568450" h="170814">
                <a:moveTo>
                  <a:pt x="0" y="170687"/>
                </a:moveTo>
                <a:lnTo>
                  <a:pt x="1568196" y="170687"/>
                </a:lnTo>
                <a:lnTo>
                  <a:pt x="1568196" y="0"/>
                </a:lnTo>
                <a:lnTo>
                  <a:pt x="0" y="0"/>
                </a:lnTo>
                <a:lnTo>
                  <a:pt x="0" y="170687"/>
                </a:lnTo>
                <a:close/>
              </a:path>
            </a:pathLst>
          </a:custGeom>
          <a:solidFill>
            <a:srgbClr val="E8E8E8"/>
          </a:solidFill>
        </p:spPr>
        <p:txBody>
          <a:bodyPr wrap="square" lIns="0" tIns="0" rIns="0" bIns="0" rtlCol="0"/>
          <a:lstStyle/>
          <a:p>
            <a:endParaRPr sz="1836"/>
          </a:p>
        </p:txBody>
      </p:sp>
      <p:sp>
        <p:nvSpPr>
          <p:cNvPr id="22" name="object 22"/>
          <p:cNvSpPr/>
          <p:nvPr/>
        </p:nvSpPr>
        <p:spPr>
          <a:xfrm>
            <a:off x="2220477" y="2149218"/>
            <a:ext cx="1599674" cy="2284878"/>
          </a:xfrm>
          <a:custGeom>
            <a:avLst/>
            <a:gdLst/>
            <a:ahLst/>
            <a:cxnLst/>
            <a:rect l="l" t="t" r="r" b="b"/>
            <a:pathLst>
              <a:path w="1568450" h="2240279">
                <a:moveTo>
                  <a:pt x="0" y="2188337"/>
                </a:moveTo>
                <a:lnTo>
                  <a:pt x="3937" y="2208990"/>
                </a:lnTo>
                <a:lnTo>
                  <a:pt x="14827" y="2225452"/>
                </a:lnTo>
                <a:lnTo>
                  <a:pt x="31289" y="2236343"/>
                </a:lnTo>
                <a:lnTo>
                  <a:pt x="51942" y="2240280"/>
                </a:lnTo>
                <a:lnTo>
                  <a:pt x="898497" y="2240280"/>
                </a:lnTo>
                <a:lnTo>
                  <a:pt x="1333214" y="2240280"/>
                </a:lnTo>
                <a:lnTo>
                  <a:pt x="1493373" y="2240280"/>
                </a:lnTo>
                <a:lnTo>
                  <a:pt x="1516252" y="2240280"/>
                </a:lnTo>
                <a:lnTo>
                  <a:pt x="1536906" y="2236343"/>
                </a:lnTo>
                <a:lnTo>
                  <a:pt x="1553368" y="2225452"/>
                </a:lnTo>
                <a:lnTo>
                  <a:pt x="1564258" y="2208990"/>
                </a:lnTo>
                <a:lnTo>
                  <a:pt x="1568195" y="2188337"/>
                </a:lnTo>
                <a:lnTo>
                  <a:pt x="1568195" y="953234"/>
                </a:lnTo>
                <a:lnTo>
                  <a:pt x="1568195" y="318992"/>
                </a:lnTo>
                <a:lnTo>
                  <a:pt x="1568195" y="85324"/>
                </a:lnTo>
                <a:lnTo>
                  <a:pt x="1568195" y="51943"/>
                </a:lnTo>
                <a:lnTo>
                  <a:pt x="1564258" y="31289"/>
                </a:lnTo>
                <a:lnTo>
                  <a:pt x="1553368" y="14827"/>
                </a:lnTo>
                <a:lnTo>
                  <a:pt x="1536906" y="3937"/>
                </a:lnTo>
                <a:lnTo>
                  <a:pt x="1516252" y="0"/>
                </a:lnTo>
                <a:lnTo>
                  <a:pt x="669698" y="0"/>
                </a:lnTo>
                <a:lnTo>
                  <a:pt x="234981" y="0"/>
                </a:lnTo>
                <a:lnTo>
                  <a:pt x="74822" y="0"/>
                </a:lnTo>
                <a:lnTo>
                  <a:pt x="51942" y="0"/>
                </a:lnTo>
                <a:lnTo>
                  <a:pt x="31289" y="3937"/>
                </a:lnTo>
                <a:lnTo>
                  <a:pt x="14827" y="14827"/>
                </a:lnTo>
                <a:lnTo>
                  <a:pt x="3937" y="31289"/>
                </a:lnTo>
                <a:lnTo>
                  <a:pt x="0" y="51943"/>
                </a:lnTo>
                <a:lnTo>
                  <a:pt x="0" y="2188337"/>
                </a:lnTo>
                <a:close/>
              </a:path>
            </a:pathLst>
          </a:custGeom>
          <a:ln w="76199">
            <a:solidFill>
              <a:srgbClr val="7E7E7E"/>
            </a:solidFill>
          </a:ln>
        </p:spPr>
        <p:txBody>
          <a:bodyPr wrap="square" lIns="0" tIns="0" rIns="0" bIns="0" rtlCol="0"/>
          <a:lstStyle/>
          <a:p>
            <a:endParaRPr sz="1836"/>
          </a:p>
        </p:txBody>
      </p:sp>
      <p:sp>
        <p:nvSpPr>
          <p:cNvPr id="23" name="object 23"/>
          <p:cNvSpPr/>
          <p:nvPr/>
        </p:nvSpPr>
        <p:spPr>
          <a:xfrm>
            <a:off x="3446851" y="2272011"/>
            <a:ext cx="73831" cy="0"/>
          </a:xfrm>
          <a:custGeom>
            <a:avLst/>
            <a:gdLst/>
            <a:ahLst/>
            <a:cxnLst/>
            <a:rect l="l" t="t" r="r" b="b"/>
            <a:pathLst>
              <a:path w="72389">
                <a:moveTo>
                  <a:pt x="0" y="0"/>
                </a:moveTo>
                <a:lnTo>
                  <a:pt x="72389" y="0"/>
                </a:lnTo>
              </a:path>
            </a:pathLst>
          </a:custGeom>
          <a:ln w="6096">
            <a:solidFill>
              <a:srgbClr val="E6E6E6"/>
            </a:solidFill>
          </a:ln>
        </p:spPr>
        <p:txBody>
          <a:bodyPr wrap="square" lIns="0" tIns="0" rIns="0" bIns="0" rtlCol="0"/>
          <a:lstStyle/>
          <a:p>
            <a:endParaRPr sz="1836"/>
          </a:p>
        </p:txBody>
      </p:sp>
      <p:sp>
        <p:nvSpPr>
          <p:cNvPr id="24" name="object 24"/>
          <p:cNvSpPr/>
          <p:nvPr/>
        </p:nvSpPr>
        <p:spPr>
          <a:xfrm>
            <a:off x="3580523" y="2231598"/>
            <a:ext cx="48573" cy="53106"/>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25" name="object 25"/>
          <p:cNvSpPr txBox="1"/>
          <p:nvPr/>
        </p:nvSpPr>
        <p:spPr>
          <a:xfrm>
            <a:off x="3678448" y="2183802"/>
            <a:ext cx="106212" cy="141779"/>
          </a:xfrm>
          <a:prstGeom prst="rect">
            <a:avLst/>
          </a:prstGeom>
        </p:spPr>
        <p:txBody>
          <a:bodyPr vert="horz" wrap="square" lIns="0" tIns="13600" rIns="0" bIns="0" rtlCol="0">
            <a:spAutoFit/>
          </a:bodyPr>
          <a:lstStyle/>
          <a:p>
            <a:pPr>
              <a:spcBef>
                <a:spcPts val="107"/>
              </a:spcBef>
            </a:pPr>
            <a:r>
              <a:rPr sz="816" spc="158" dirty="0">
                <a:solidFill>
                  <a:srgbClr val="EAEAEA"/>
                </a:solidFill>
                <a:latin typeface="Arial"/>
                <a:cs typeface="Arial"/>
              </a:rPr>
              <a:t></a:t>
            </a:r>
            <a:endParaRPr sz="816">
              <a:latin typeface="Arial"/>
              <a:cs typeface="Arial"/>
            </a:endParaRPr>
          </a:p>
        </p:txBody>
      </p:sp>
      <p:sp>
        <p:nvSpPr>
          <p:cNvPr id="26" name="object 26"/>
          <p:cNvSpPr/>
          <p:nvPr/>
        </p:nvSpPr>
        <p:spPr>
          <a:xfrm>
            <a:off x="2368138" y="2290663"/>
            <a:ext cx="113985" cy="0"/>
          </a:xfrm>
          <a:custGeom>
            <a:avLst/>
            <a:gdLst/>
            <a:ahLst/>
            <a:cxnLst/>
            <a:rect l="l" t="t" r="r" b="b"/>
            <a:pathLst>
              <a:path w="111760">
                <a:moveTo>
                  <a:pt x="0" y="0"/>
                </a:moveTo>
                <a:lnTo>
                  <a:pt x="111251" y="0"/>
                </a:lnTo>
              </a:path>
            </a:pathLst>
          </a:custGeom>
          <a:ln w="45720">
            <a:solidFill>
              <a:srgbClr val="E8E8E8"/>
            </a:solidFill>
          </a:ln>
        </p:spPr>
        <p:txBody>
          <a:bodyPr wrap="square" lIns="0" tIns="0" rIns="0" bIns="0" rtlCol="0"/>
          <a:lstStyle/>
          <a:p>
            <a:endParaRPr sz="1836"/>
          </a:p>
        </p:txBody>
      </p:sp>
      <p:sp>
        <p:nvSpPr>
          <p:cNvPr id="27" name="object 27"/>
          <p:cNvSpPr/>
          <p:nvPr/>
        </p:nvSpPr>
        <p:spPr>
          <a:xfrm>
            <a:off x="2322286" y="2585209"/>
            <a:ext cx="865249"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8" name="object 28"/>
          <p:cNvSpPr/>
          <p:nvPr/>
        </p:nvSpPr>
        <p:spPr>
          <a:xfrm>
            <a:off x="2322286" y="2776393"/>
            <a:ext cx="865249"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9" name="object 29"/>
          <p:cNvSpPr/>
          <p:nvPr/>
        </p:nvSpPr>
        <p:spPr>
          <a:xfrm>
            <a:off x="2322286" y="2967576"/>
            <a:ext cx="865249"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0" name="object 30"/>
          <p:cNvSpPr/>
          <p:nvPr/>
        </p:nvSpPr>
        <p:spPr>
          <a:xfrm>
            <a:off x="2322286" y="3157205"/>
            <a:ext cx="865249"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1" name="object 31"/>
          <p:cNvSpPr/>
          <p:nvPr/>
        </p:nvSpPr>
        <p:spPr>
          <a:xfrm>
            <a:off x="2322287" y="3539573"/>
            <a:ext cx="1398905"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2" name="object 32"/>
          <p:cNvSpPr/>
          <p:nvPr/>
        </p:nvSpPr>
        <p:spPr>
          <a:xfrm>
            <a:off x="2322287" y="3348390"/>
            <a:ext cx="1398905"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3" name="object 33"/>
          <p:cNvSpPr/>
          <p:nvPr/>
        </p:nvSpPr>
        <p:spPr>
          <a:xfrm>
            <a:off x="2322287" y="4301200"/>
            <a:ext cx="1398905"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4" name="object 34"/>
          <p:cNvSpPr/>
          <p:nvPr/>
        </p:nvSpPr>
        <p:spPr>
          <a:xfrm>
            <a:off x="2322287" y="4111570"/>
            <a:ext cx="1398905"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5" name="object 35"/>
          <p:cNvSpPr/>
          <p:nvPr/>
        </p:nvSpPr>
        <p:spPr>
          <a:xfrm>
            <a:off x="2658023" y="3687236"/>
            <a:ext cx="749321" cy="286257"/>
          </a:xfrm>
          <a:custGeom>
            <a:avLst/>
            <a:gdLst/>
            <a:ahLst/>
            <a:cxnLst/>
            <a:rect l="l" t="t" r="r" b="b"/>
            <a:pathLst>
              <a:path w="734695" h="280670">
                <a:moveTo>
                  <a:pt x="0" y="280416"/>
                </a:moveTo>
                <a:lnTo>
                  <a:pt x="734568" y="280416"/>
                </a:lnTo>
                <a:lnTo>
                  <a:pt x="734568" y="0"/>
                </a:lnTo>
                <a:lnTo>
                  <a:pt x="0" y="0"/>
                </a:lnTo>
                <a:lnTo>
                  <a:pt x="0" y="280416"/>
                </a:lnTo>
                <a:close/>
              </a:path>
            </a:pathLst>
          </a:custGeom>
          <a:ln w="10668">
            <a:solidFill>
              <a:srgbClr val="949494"/>
            </a:solidFill>
          </a:ln>
        </p:spPr>
        <p:txBody>
          <a:bodyPr wrap="square" lIns="0" tIns="0" rIns="0" bIns="0" rtlCol="0"/>
          <a:lstStyle/>
          <a:p>
            <a:endParaRPr sz="1836"/>
          </a:p>
        </p:txBody>
      </p:sp>
      <p:sp>
        <p:nvSpPr>
          <p:cNvPr id="36" name="object 36"/>
          <p:cNvSpPr/>
          <p:nvPr/>
        </p:nvSpPr>
        <p:spPr>
          <a:xfrm>
            <a:off x="3258776" y="2722769"/>
            <a:ext cx="419672" cy="419672"/>
          </a:xfrm>
          <a:custGeom>
            <a:avLst/>
            <a:gdLst/>
            <a:ahLst/>
            <a:cxnLst/>
            <a:rect l="l" t="t" r="r" b="b"/>
            <a:pathLst>
              <a:path w="411479" h="411479">
                <a:moveTo>
                  <a:pt x="205740"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40" y="411479"/>
                </a:lnTo>
                <a:lnTo>
                  <a:pt x="252926" y="406048"/>
                </a:lnTo>
                <a:lnTo>
                  <a:pt x="296235" y="390574"/>
                </a:lnTo>
                <a:lnTo>
                  <a:pt x="334435" y="366293"/>
                </a:lnTo>
                <a:lnTo>
                  <a:pt x="366293" y="334435"/>
                </a:lnTo>
                <a:lnTo>
                  <a:pt x="390574" y="296235"/>
                </a:lnTo>
                <a:lnTo>
                  <a:pt x="406048" y="252926"/>
                </a:lnTo>
                <a:lnTo>
                  <a:pt x="411480" y="205739"/>
                </a:lnTo>
                <a:lnTo>
                  <a:pt x="205740" y="205739"/>
                </a:lnTo>
                <a:lnTo>
                  <a:pt x="205740" y="0"/>
                </a:lnTo>
                <a:close/>
              </a:path>
            </a:pathLst>
          </a:custGeom>
          <a:solidFill>
            <a:srgbClr val="C5C5C5"/>
          </a:solidFill>
        </p:spPr>
        <p:txBody>
          <a:bodyPr wrap="square" lIns="0" tIns="0" rIns="0" bIns="0" rtlCol="0"/>
          <a:lstStyle/>
          <a:p>
            <a:endParaRPr sz="1836"/>
          </a:p>
        </p:txBody>
      </p:sp>
      <p:sp>
        <p:nvSpPr>
          <p:cNvPr id="37" name="object 37"/>
          <p:cNvSpPr/>
          <p:nvPr/>
        </p:nvSpPr>
        <p:spPr>
          <a:xfrm>
            <a:off x="3496071" y="2697252"/>
            <a:ext cx="212943" cy="212943"/>
          </a:xfrm>
          <a:prstGeom prst="rect">
            <a:avLst/>
          </a:prstGeom>
          <a:blipFill>
            <a:blip r:embed="rId6" cstate="print"/>
            <a:stretch>
              <a:fillRect/>
            </a:stretch>
          </a:blipFill>
        </p:spPr>
        <p:txBody>
          <a:bodyPr wrap="square" lIns="0" tIns="0" rIns="0" bIns="0" rtlCol="0"/>
          <a:lstStyle/>
          <a:p>
            <a:endParaRPr sz="1836"/>
          </a:p>
        </p:txBody>
      </p:sp>
      <p:sp>
        <p:nvSpPr>
          <p:cNvPr id="38" name="object 38"/>
          <p:cNvSpPr/>
          <p:nvPr/>
        </p:nvSpPr>
        <p:spPr>
          <a:xfrm>
            <a:off x="4620894" y="2691941"/>
            <a:ext cx="1437634" cy="131600"/>
          </a:xfrm>
          <a:prstGeom prst="rect">
            <a:avLst/>
          </a:prstGeom>
          <a:blipFill>
            <a:blip r:embed="rId7" cstate="print"/>
            <a:stretch>
              <a:fillRect/>
            </a:stretch>
          </a:blipFill>
        </p:spPr>
        <p:txBody>
          <a:bodyPr wrap="square" lIns="0" tIns="0" rIns="0" bIns="0" rtlCol="0"/>
          <a:lstStyle/>
          <a:p>
            <a:endParaRPr sz="1836"/>
          </a:p>
        </p:txBody>
      </p:sp>
      <p:sp>
        <p:nvSpPr>
          <p:cNvPr id="39" name="object 39"/>
          <p:cNvSpPr/>
          <p:nvPr/>
        </p:nvSpPr>
        <p:spPr>
          <a:xfrm>
            <a:off x="4311063" y="2920169"/>
            <a:ext cx="2058204" cy="1420925"/>
          </a:xfrm>
          <a:custGeom>
            <a:avLst/>
            <a:gdLst/>
            <a:ahLst/>
            <a:cxnLst/>
            <a:rect l="l" t="t" r="r" b="b"/>
            <a:pathLst>
              <a:path w="2018029" h="1393189">
                <a:moveTo>
                  <a:pt x="0" y="1392935"/>
                </a:moveTo>
                <a:lnTo>
                  <a:pt x="2017776" y="1392935"/>
                </a:lnTo>
                <a:lnTo>
                  <a:pt x="2017776" y="0"/>
                </a:lnTo>
                <a:lnTo>
                  <a:pt x="0" y="0"/>
                </a:lnTo>
                <a:lnTo>
                  <a:pt x="0" y="1392935"/>
                </a:lnTo>
                <a:close/>
              </a:path>
            </a:pathLst>
          </a:custGeom>
          <a:solidFill>
            <a:srgbClr val="D2D2D2"/>
          </a:solidFill>
        </p:spPr>
        <p:txBody>
          <a:bodyPr wrap="square" lIns="0" tIns="0" rIns="0" bIns="0" rtlCol="0"/>
          <a:lstStyle/>
          <a:p>
            <a:endParaRPr sz="1836"/>
          </a:p>
        </p:txBody>
      </p:sp>
      <p:sp>
        <p:nvSpPr>
          <p:cNvPr id="40" name="object 40"/>
          <p:cNvSpPr/>
          <p:nvPr/>
        </p:nvSpPr>
        <p:spPr>
          <a:xfrm>
            <a:off x="5316720" y="2951257"/>
            <a:ext cx="46630" cy="45335"/>
          </a:xfrm>
          <a:custGeom>
            <a:avLst/>
            <a:gdLst/>
            <a:ahLst/>
            <a:cxnLst/>
            <a:rect l="l" t="t" r="r" b="b"/>
            <a:pathLst>
              <a:path w="45720" h="44450">
                <a:moveTo>
                  <a:pt x="22860" y="0"/>
                </a:moveTo>
                <a:lnTo>
                  <a:pt x="13983" y="1738"/>
                </a:lnTo>
                <a:lnTo>
                  <a:pt x="6715" y="6477"/>
                </a:lnTo>
                <a:lnTo>
                  <a:pt x="1803" y="13501"/>
                </a:lnTo>
                <a:lnTo>
                  <a:pt x="0" y="22098"/>
                </a:lnTo>
                <a:lnTo>
                  <a:pt x="1803" y="30694"/>
                </a:lnTo>
                <a:lnTo>
                  <a:pt x="6715" y="37719"/>
                </a:lnTo>
                <a:lnTo>
                  <a:pt x="13983" y="42457"/>
                </a:lnTo>
                <a:lnTo>
                  <a:pt x="22860" y="44196"/>
                </a:lnTo>
                <a:lnTo>
                  <a:pt x="31736" y="42457"/>
                </a:lnTo>
                <a:lnTo>
                  <a:pt x="39004" y="37719"/>
                </a:lnTo>
                <a:lnTo>
                  <a:pt x="43916" y="30694"/>
                </a:lnTo>
                <a:lnTo>
                  <a:pt x="45720" y="22098"/>
                </a:lnTo>
                <a:lnTo>
                  <a:pt x="43916" y="13501"/>
                </a:lnTo>
                <a:lnTo>
                  <a:pt x="39004" y="6477"/>
                </a:lnTo>
                <a:lnTo>
                  <a:pt x="31736" y="1738"/>
                </a:lnTo>
                <a:lnTo>
                  <a:pt x="22860" y="0"/>
                </a:lnTo>
                <a:close/>
              </a:path>
            </a:pathLst>
          </a:custGeom>
          <a:solidFill>
            <a:srgbClr val="333333"/>
          </a:solidFill>
        </p:spPr>
        <p:txBody>
          <a:bodyPr wrap="square" lIns="0" tIns="0" rIns="0" bIns="0" rtlCol="0"/>
          <a:lstStyle/>
          <a:p>
            <a:endParaRPr sz="1836"/>
          </a:p>
        </p:txBody>
      </p:sp>
      <p:sp>
        <p:nvSpPr>
          <p:cNvPr id="41" name="object 41"/>
          <p:cNvSpPr/>
          <p:nvPr/>
        </p:nvSpPr>
        <p:spPr>
          <a:xfrm>
            <a:off x="4387226" y="3028973"/>
            <a:ext cx="1919608" cy="1251243"/>
          </a:xfrm>
          <a:custGeom>
            <a:avLst/>
            <a:gdLst/>
            <a:ahLst/>
            <a:cxnLst/>
            <a:rect l="l" t="t" r="r" b="b"/>
            <a:pathLst>
              <a:path w="1882139" h="1226820">
                <a:moveTo>
                  <a:pt x="0" y="1226820"/>
                </a:moveTo>
                <a:lnTo>
                  <a:pt x="1882139" y="1226820"/>
                </a:lnTo>
                <a:lnTo>
                  <a:pt x="1882139" y="0"/>
                </a:lnTo>
                <a:lnTo>
                  <a:pt x="0" y="0"/>
                </a:lnTo>
                <a:lnTo>
                  <a:pt x="0" y="1226820"/>
                </a:lnTo>
                <a:close/>
              </a:path>
            </a:pathLst>
          </a:custGeom>
          <a:solidFill>
            <a:srgbClr val="E6E6E6"/>
          </a:solidFill>
        </p:spPr>
        <p:txBody>
          <a:bodyPr wrap="square" lIns="0" tIns="0" rIns="0" bIns="0" rtlCol="0"/>
          <a:lstStyle/>
          <a:p>
            <a:endParaRPr sz="1836"/>
          </a:p>
        </p:txBody>
      </p:sp>
      <p:sp>
        <p:nvSpPr>
          <p:cNvPr id="42" name="object 42"/>
          <p:cNvSpPr/>
          <p:nvPr/>
        </p:nvSpPr>
        <p:spPr>
          <a:xfrm>
            <a:off x="3990870" y="4356378"/>
            <a:ext cx="2667634" cy="108804"/>
          </a:xfrm>
          <a:custGeom>
            <a:avLst/>
            <a:gdLst/>
            <a:ahLst/>
            <a:cxnLst/>
            <a:rect l="l" t="t" r="r" b="b"/>
            <a:pathLst>
              <a:path w="2615565" h="106679">
                <a:moveTo>
                  <a:pt x="2615184" y="0"/>
                </a:moveTo>
                <a:lnTo>
                  <a:pt x="0" y="0"/>
                </a:lnTo>
                <a:lnTo>
                  <a:pt x="0" y="15239"/>
                </a:lnTo>
                <a:lnTo>
                  <a:pt x="7939" y="48815"/>
                </a:lnTo>
                <a:lnTo>
                  <a:pt x="29892" y="78104"/>
                </a:lnTo>
                <a:lnTo>
                  <a:pt x="63061" y="98821"/>
                </a:lnTo>
                <a:lnTo>
                  <a:pt x="104647" y="106679"/>
                </a:lnTo>
                <a:lnTo>
                  <a:pt x="2510536" y="106679"/>
                </a:lnTo>
                <a:lnTo>
                  <a:pt x="2552122" y="98821"/>
                </a:lnTo>
                <a:lnTo>
                  <a:pt x="2585291" y="78104"/>
                </a:lnTo>
                <a:lnTo>
                  <a:pt x="2607244" y="48815"/>
                </a:lnTo>
                <a:lnTo>
                  <a:pt x="2615184" y="15239"/>
                </a:lnTo>
                <a:lnTo>
                  <a:pt x="2615184" y="0"/>
                </a:lnTo>
                <a:close/>
              </a:path>
            </a:pathLst>
          </a:custGeom>
          <a:solidFill>
            <a:srgbClr val="959595"/>
          </a:solidFill>
        </p:spPr>
        <p:txBody>
          <a:bodyPr wrap="square" lIns="0" tIns="0" rIns="0" bIns="0" rtlCol="0"/>
          <a:lstStyle/>
          <a:p>
            <a:endParaRPr sz="1836"/>
          </a:p>
        </p:txBody>
      </p:sp>
      <p:sp>
        <p:nvSpPr>
          <p:cNvPr id="43" name="object 43"/>
          <p:cNvSpPr/>
          <p:nvPr/>
        </p:nvSpPr>
        <p:spPr>
          <a:xfrm>
            <a:off x="4858967" y="3105913"/>
            <a:ext cx="1319893" cy="3886"/>
          </a:xfrm>
          <a:custGeom>
            <a:avLst/>
            <a:gdLst/>
            <a:ahLst/>
            <a:cxnLst/>
            <a:rect l="l" t="t" r="r" b="b"/>
            <a:pathLst>
              <a:path w="1294129" h="3810">
                <a:moveTo>
                  <a:pt x="0" y="3809"/>
                </a:moveTo>
                <a:lnTo>
                  <a:pt x="1293876" y="3809"/>
                </a:lnTo>
                <a:lnTo>
                  <a:pt x="1293876" y="0"/>
                </a:lnTo>
                <a:lnTo>
                  <a:pt x="0" y="0"/>
                </a:lnTo>
                <a:lnTo>
                  <a:pt x="0" y="3809"/>
                </a:lnTo>
                <a:close/>
              </a:path>
            </a:pathLst>
          </a:custGeom>
          <a:solidFill>
            <a:srgbClr val="FFFFFF"/>
          </a:solidFill>
        </p:spPr>
        <p:txBody>
          <a:bodyPr wrap="square" lIns="0" tIns="0" rIns="0" bIns="0" rtlCol="0"/>
          <a:lstStyle/>
          <a:p>
            <a:endParaRPr sz="1836"/>
          </a:p>
        </p:txBody>
      </p:sp>
      <p:sp>
        <p:nvSpPr>
          <p:cNvPr id="44" name="object 44"/>
          <p:cNvSpPr/>
          <p:nvPr/>
        </p:nvSpPr>
        <p:spPr>
          <a:xfrm>
            <a:off x="4858967" y="3215494"/>
            <a:ext cx="1319893" cy="7124"/>
          </a:xfrm>
          <a:custGeom>
            <a:avLst/>
            <a:gdLst/>
            <a:ahLst/>
            <a:cxnLst/>
            <a:rect l="l" t="t" r="r" b="b"/>
            <a:pathLst>
              <a:path w="1294129" h="6985">
                <a:moveTo>
                  <a:pt x="0" y="6858"/>
                </a:moveTo>
                <a:lnTo>
                  <a:pt x="1293876" y="6858"/>
                </a:lnTo>
                <a:lnTo>
                  <a:pt x="1293876" y="0"/>
                </a:lnTo>
                <a:lnTo>
                  <a:pt x="0" y="0"/>
                </a:lnTo>
                <a:lnTo>
                  <a:pt x="0" y="6858"/>
                </a:lnTo>
                <a:close/>
              </a:path>
            </a:pathLst>
          </a:custGeom>
          <a:solidFill>
            <a:srgbClr val="FFFFFF"/>
          </a:solidFill>
        </p:spPr>
        <p:txBody>
          <a:bodyPr wrap="square" lIns="0" tIns="0" rIns="0" bIns="0" rtlCol="0"/>
          <a:lstStyle/>
          <a:p>
            <a:endParaRPr sz="1836"/>
          </a:p>
        </p:txBody>
      </p:sp>
      <p:sp>
        <p:nvSpPr>
          <p:cNvPr id="45" name="object 45"/>
          <p:cNvSpPr/>
          <p:nvPr/>
        </p:nvSpPr>
        <p:spPr>
          <a:xfrm>
            <a:off x="4858967" y="3105914"/>
            <a:ext cx="1319893" cy="116575"/>
          </a:xfrm>
          <a:custGeom>
            <a:avLst/>
            <a:gdLst/>
            <a:ahLst/>
            <a:cxnLst/>
            <a:rect l="l" t="t" r="r" b="b"/>
            <a:pathLst>
              <a:path w="1294129" h="114300">
                <a:moveTo>
                  <a:pt x="0" y="114300"/>
                </a:moveTo>
                <a:lnTo>
                  <a:pt x="1293876" y="114300"/>
                </a:lnTo>
                <a:lnTo>
                  <a:pt x="1293876" y="0"/>
                </a:lnTo>
                <a:lnTo>
                  <a:pt x="0" y="0"/>
                </a:lnTo>
                <a:lnTo>
                  <a:pt x="0" y="114300"/>
                </a:lnTo>
                <a:close/>
              </a:path>
            </a:pathLst>
          </a:custGeom>
          <a:ln w="10668">
            <a:solidFill>
              <a:srgbClr val="949494"/>
            </a:solidFill>
          </a:ln>
        </p:spPr>
        <p:txBody>
          <a:bodyPr wrap="square" lIns="0" tIns="0" rIns="0" bIns="0" rtlCol="0"/>
          <a:lstStyle/>
          <a:p>
            <a:endParaRPr sz="1836"/>
          </a:p>
        </p:txBody>
      </p:sp>
      <p:sp>
        <p:nvSpPr>
          <p:cNvPr id="46" name="object 46"/>
          <p:cNvSpPr/>
          <p:nvPr/>
        </p:nvSpPr>
        <p:spPr>
          <a:xfrm>
            <a:off x="4431523" y="3101250"/>
            <a:ext cx="365270" cy="1105524"/>
          </a:xfrm>
          <a:custGeom>
            <a:avLst/>
            <a:gdLst/>
            <a:ahLst/>
            <a:cxnLst/>
            <a:rect l="l" t="t" r="r" b="b"/>
            <a:pathLst>
              <a:path w="358139" h="1083945">
                <a:moveTo>
                  <a:pt x="0" y="1083563"/>
                </a:moveTo>
                <a:lnTo>
                  <a:pt x="358139" y="1083563"/>
                </a:lnTo>
                <a:lnTo>
                  <a:pt x="358139" y="0"/>
                </a:lnTo>
                <a:lnTo>
                  <a:pt x="0" y="0"/>
                </a:lnTo>
                <a:lnTo>
                  <a:pt x="0" y="1083563"/>
                </a:lnTo>
                <a:close/>
              </a:path>
            </a:pathLst>
          </a:custGeom>
          <a:solidFill>
            <a:srgbClr val="FFFFFF"/>
          </a:solidFill>
        </p:spPr>
        <p:txBody>
          <a:bodyPr wrap="square" lIns="0" tIns="0" rIns="0" bIns="0" rtlCol="0"/>
          <a:lstStyle/>
          <a:p>
            <a:endParaRPr sz="1836"/>
          </a:p>
        </p:txBody>
      </p:sp>
      <p:sp>
        <p:nvSpPr>
          <p:cNvPr id="47" name="object 47"/>
          <p:cNvSpPr/>
          <p:nvPr/>
        </p:nvSpPr>
        <p:spPr>
          <a:xfrm>
            <a:off x="4431523" y="3101250"/>
            <a:ext cx="365270" cy="1105524"/>
          </a:xfrm>
          <a:custGeom>
            <a:avLst/>
            <a:gdLst/>
            <a:ahLst/>
            <a:cxnLst/>
            <a:rect l="l" t="t" r="r" b="b"/>
            <a:pathLst>
              <a:path w="358139" h="1083945">
                <a:moveTo>
                  <a:pt x="0" y="1083563"/>
                </a:moveTo>
                <a:lnTo>
                  <a:pt x="358139" y="1083563"/>
                </a:lnTo>
                <a:lnTo>
                  <a:pt x="358139" y="0"/>
                </a:lnTo>
                <a:lnTo>
                  <a:pt x="0" y="0"/>
                </a:lnTo>
                <a:lnTo>
                  <a:pt x="0" y="1083563"/>
                </a:lnTo>
                <a:close/>
              </a:path>
            </a:pathLst>
          </a:custGeom>
          <a:ln w="10667">
            <a:solidFill>
              <a:srgbClr val="949494"/>
            </a:solidFill>
          </a:ln>
        </p:spPr>
        <p:txBody>
          <a:bodyPr wrap="square" lIns="0" tIns="0" rIns="0" bIns="0" rtlCol="0"/>
          <a:lstStyle/>
          <a:p>
            <a:endParaRPr sz="1836"/>
          </a:p>
        </p:txBody>
      </p:sp>
      <p:sp>
        <p:nvSpPr>
          <p:cNvPr id="48" name="object 48"/>
          <p:cNvSpPr/>
          <p:nvPr/>
        </p:nvSpPr>
        <p:spPr>
          <a:xfrm>
            <a:off x="4844201" y="3286993"/>
            <a:ext cx="139891" cy="136782"/>
          </a:xfrm>
          <a:prstGeom prst="rect">
            <a:avLst/>
          </a:prstGeom>
          <a:blipFill>
            <a:blip r:embed="rId8" cstate="print"/>
            <a:stretch>
              <a:fillRect/>
            </a:stretch>
          </a:blipFill>
        </p:spPr>
        <p:txBody>
          <a:bodyPr wrap="square" lIns="0" tIns="0" rIns="0" bIns="0" rtlCol="0"/>
          <a:lstStyle/>
          <a:p>
            <a:endParaRPr sz="1836"/>
          </a:p>
        </p:txBody>
      </p:sp>
      <p:sp>
        <p:nvSpPr>
          <p:cNvPr id="49" name="object 49"/>
          <p:cNvSpPr/>
          <p:nvPr/>
        </p:nvSpPr>
        <p:spPr>
          <a:xfrm>
            <a:off x="4984092" y="3316525"/>
            <a:ext cx="922889"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0" name="object 50"/>
          <p:cNvSpPr/>
          <p:nvPr/>
        </p:nvSpPr>
        <p:spPr>
          <a:xfrm>
            <a:off x="4984092" y="3388026"/>
            <a:ext cx="922889"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1" name="object 51"/>
          <p:cNvSpPr/>
          <p:nvPr/>
        </p:nvSpPr>
        <p:spPr>
          <a:xfrm>
            <a:off x="4988754" y="3473514"/>
            <a:ext cx="1077675" cy="247399"/>
          </a:xfrm>
          <a:custGeom>
            <a:avLst/>
            <a:gdLst/>
            <a:ahLst/>
            <a:cxnLst/>
            <a:rect l="l" t="t" r="r" b="b"/>
            <a:pathLst>
              <a:path w="1056639" h="242570">
                <a:moveTo>
                  <a:pt x="0" y="242316"/>
                </a:moveTo>
                <a:lnTo>
                  <a:pt x="1056132" y="242316"/>
                </a:lnTo>
                <a:lnTo>
                  <a:pt x="1056132" y="0"/>
                </a:lnTo>
                <a:lnTo>
                  <a:pt x="0" y="0"/>
                </a:lnTo>
                <a:lnTo>
                  <a:pt x="0" y="242316"/>
                </a:lnTo>
                <a:close/>
              </a:path>
            </a:pathLst>
          </a:custGeom>
          <a:solidFill>
            <a:srgbClr val="E8E8E8"/>
          </a:solidFill>
        </p:spPr>
        <p:txBody>
          <a:bodyPr wrap="square" lIns="0" tIns="0" rIns="0" bIns="0" rtlCol="0"/>
          <a:lstStyle/>
          <a:p>
            <a:endParaRPr sz="1836"/>
          </a:p>
        </p:txBody>
      </p:sp>
      <p:sp>
        <p:nvSpPr>
          <p:cNvPr id="52" name="object 52"/>
          <p:cNvSpPr/>
          <p:nvPr/>
        </p:nvSpPr>
        <p:spPr>
          <a:xfrm>
            <a:off x="4998080" y="3487503"/>
            <a:ext cx="94814" cy="94814"/>
          </a:xfrm>
          <a:prstGeom prst="rect">
            <a:avLst/>
          </a:prstGeom>
          <a:blipFill>
            <a:blip r:embed="rId9" cstate="print"/>
            <a:stretch>
              <a:fillRect/>
            </a:stretch>
          </a:blipFill>
        </p:spPr>
        <p:txBody>
          <a:bodyPr wrap="square" lIns="0" tIns="0" rIns="0" bIns="0" rtlCol="0"/>
          <a:lstStyle/>
          <a:p>
            <a:endParaRPr sz="1836"/>
          </a:p>
        </p:txBody>
      </p:sp>
      <p:sp>
        <p:nvSpPr>
          <p:cNvPr id="53" name="object 53"/>
          <p:cNvSpPr/>
          <p:nvPr/>
        </p:nvSpPr>
        <p:spPr>
          <a:xfrm>
            <a:off x="5108439" y="3529470"/>
            <a:ext cx="922889"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4" name="object 54"/>
          <p:cNvSpPr/>
          <p:nvPr/>
        </p:nvSpPr>
        <p:spPr>
          <a:xfrm>
            <a:off x="5108439" y="3610296"/>
            <a:ext cx="922889"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5" name="object 55"/>
          <p:cNvSpPr/>
          <p:nvPr/>
        </p:nvSpPr>
        <p:spPr>
          <a:xfrm>
            <a:off x="4842646" y="3789044"/>
            <a:ext cx="139891" cy="136782"/>
          </a:xfrm>
          <a:prstGeom prst="rect">
            <a:avLst/>
          </a:prstGeom>
          <a:blipFill>
            <a:blip r:embed="rId8" cstate="print"/>
            <a:stretch>
              <a:fillRect/>
            </a:stretch>
          </a:blipFill>
        </p:spPr>
        <p:txBody>
          <a:bodyPr wrap="square" lIns="0" tIns="0" rIns="0" bIns="0" rtlCol="0"/>
          <a:lstStyle/>
          <a:p>
            <a:endParaRPr sz="1836"/>
          </a:p>
        </p:txBody>
      </p:sp>
      <p:sp>
        <p:nvSpPr>
          <p:cNvPr id="56" name="object 56"/>
          <p:cNvSpPr/>
          <p:nvPr/>
        </p:nvSpPr>
        <p:spPr>
          <a:xfrm>
            <a:off x="4982538" y="3818577"/>
            <a:ext cx="922889"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7" name="object 57"/>
          <p:cNvSpPr/>
          <p:nvPr/>
        </p:nvSpPr>
        <p:spPr>
          <a:xfrm>
            <a:off x="4982538" y="3890076"/>
            <a:ext cx="922889"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8" name="object 58"/>
          <p:cNvSpPr/>
          <p:nvPr/>
        </p:nvSpPr>
        <p:spPr>
          <a:xfrm>
            <a:off x="4988754" y="3972457"/>
            <a:ext cx="1075732" cy="115280"/>
          </a:xfrm>
          <a:custGeom>
            <a:avLst/>
            <a:gdLst/>
            <a:ahLst/>
            <a:cxnLst/>
            <a:rect l="l" t="t" r="r" b="b"/>
            <a:pathLst>
              <a:path w="1054735" h="113029">
                <a:moveTo>
                  <a:pt x="0" y="112775"/>
                </a:moveTo>
                <a:lnTo>
                  <a:pt x="1054608" y="112775"/>
                </a:lnTo>
                <a:lnTo>
                  <a:pt x="1054608" y="0"/>
                </a:lnTo>
                <a:lnTo>
                  <a:pt x="0" y="0"/>
                </a:lnTo>
                <a:lnTo>
                  <a:pt x="0" y="112775"/>
                </a:lnTo>
                <a:close/>
              </a:path>
            </a:pathLst>
          </a:custGeom>
          <a:solidFill>
            <a:srgbClr val="E8E8E8"/>
          </a:solidFill>
        </p:spPr>
        <p:txBody>
          <a:bodyPr wrap="square" lIns="0" tIns="0" rIns="0" bIns="0" rtlCol="0"/>
          <a:lstStyle/>
          <a:p>
            <a:endParaRPr sz="1836"/>
          </a:p>
        </p:txBody>
      </p:sp>
      <p:sp>
        <p:nvSpPr>
          <p:cNvPr id="59" name="object 59"/>
          <p:cNvSpPr/>
          <p:nvPr/>
        </p:nvSpPr>
        <p:spPr>
          <a:xfrm>
            <a:off x="4996526" y="3986446"/>
            <a:ext cx="94814" cy="94814"/>
          </a:xfrm>
          <a:prstGeom prst="rect">
            <a:avLst/>
          </a:prstGeom>
          <a:blipFill>
            <a:blip r:embed="rId9" cstate="print"/>
            <a:stretch>
              <a:fillRect/>
            </a:stretch>
          </a:blipFill>
        </p:spPr>
        <p:txBody>
          <a:bodyPr wrap="square" lIns="0" tIns="0" rIns="0" bIns="0" rtlCol="0"/>
          <a:lstStyle/>
          <a:p>
            <a:endParaRPr sz="1836"/>
          </a:p>
        </p:txBody>
      </p:sp>
      <p:sp>
        <p:nvSpPr>
          <p:cNvPr id="60" name="object 60"/>
          <p:cNvSpPr/>
          <p:nvPr/>
        </p:nvSpPr>
        <p:spPr>
          <a:xfrm>
            <a:off x="5106885" y="4028413"/>
            <a:ext cx="922889"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1" name="object 61"/>
          <p:cNvSpPr/>
          <p:nvPr/>
        </p:nvSpPr>
        <p:spPr>
          <a:xfrm>
            <a:off x="4988754" y="4095250"/>
            <a:ext cx="1075732" cy="113985"/>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endParaRPr sz="1836"/>
          </a:p>
        </p:txBody>
      </p:sp>
      <p:sp>
        <p:nvSpPr>
          <p:cNvPr id="62" name="object 62"/>
          <p:cNvSpPr/>
          <p:nvPr/>
        </p:nvSpPr>
        <p:spPr>
          <a:xfrm>
            <a:off x="4996526" y="4109238"/>
            <a:ext cx="94814" cy="94814"/>
          </a:xfrm>
          <a:prstGeom prst="rect">
            <a:avLst/>
          </a:prstGeom>
          <a:blipFill>
            <a:blip r:embed="rId9" cstate="print"/>
            <a:stretch>
              <a:fillRect/>
            </a:stretch>
          </a:blipFill>
        </p:spPr>
        <p:txBody>
          <a:bodyPr wrap="square" lIns="0" tIns="0" rIns="0" bIns="0" rtlCol="0"/>
          <a:lstStyle/>
          <a:p>
            <a:endParaRPr sz="1836"/>
          </a:p>
        </p:txBody>
      </p:sp>
      <p:sp>
        <p:nvSpPr>
          <p:cNvPr id="63" name="object 63"/>
          <p:cNvSpPr/>
          <p:nvPr/>
        </p:nvSpPr>
        <p:spPr>
          <a:xfrm>
            <a:off x="5106885" y="4151205"/>
            <a:ext cx="922889"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4" name="object 64"/>
          <p:cNvSpPr/>
          <p:nvPr/>
        </p:nvSpPr>
        <p:spPr>
          <a:xfrm>
            <a:off x="7422332" y="1895990"/>
            <a:ext cx="512413" cy="131600"/>
          </a:xfrm>
          <a:prstGeom prst="rect">
            <a:avLst/>
          </a:prstGeom>
          <a:blipFill>
            <a:blip r:embed="rId10" cstate="print"/>
            <a:stretch>
              <a:fillRect/>
            </a:stretch>
          </a:blipFill>
        </p:spPr>
        <p:txBody>
          <a:bodyPr wrap="square" lIns="0" tIns="0" rIns="0" bIns="0" rtlCol="0"/>
          <a:lstStyle/>
          <a:p>
            <a:endParaRPr sz="1836"/>
          </a:p>
        </p:txBody>
      </p:sp>
      <p:sp>
        <p:nvSpPr>
          <p:cNvPr id="65" name="object 65"/>
          <p:cNvSpPr/>
          <p:nvPr/>
        </p:nvSpPr>
        <p:spPr>
          <a:xfrm>
            <a:off x="6860178" y="2170978"/>
            <a:ext cx="1600969" cy="220846"/>
          </a:xfrm>
          <a:custGeom>
            <a:avLst/>
            <a:gdLst/>
            <a:ahLst/>
            <a:cxnLst/>
            <a:rect l="l" t="t" r="r" b="b"/>
            <a:pathLst>
              <a:path w="1569720" h="216535">
                <a:moveTo>
                  <a:pt x="0" y="216408"/>
                </a:moveTo>
                <a:lnTo>
                  <a:pt x="1569720" y="216408"/>
                </a:lnTo>
                <a:lnTo>
                  <a:pt x="1569720" y="0"/>
                </a:lnTo>
                <a:lnTo>
                  <a:pt x="0" y="0"/>
                </a:lnTo>
                <a:lnTo>
                  <a:pt x="0" y="216408"/>
                </a:lnTo>
                <a:close/>
              </a:path>
            </a:pathLst>
          </a:custGeom>
          <a:solidFill>
            <a:srgbClr val="1A1A1A"/>
          </a:solidFill>
        </p:spPr>
        <p:txBody>
          <a:bodyPr wrap="square" lIns="0" tIns="0" rIns="0" bIns="0" rtlCol="0"/>
          <a:lstStyle/>
          <a:p>
            <a:endParaRPr sz="1836"/>
          </a:p>
        </p:txBody>
      </p:sp>
      <p:sp>
        <p:nvSpPr>
          <p:cNvPr id="66" name="object 66"/>
          <p:cNvSpPr/>
          <p:nvPr/>
        </p:nvSpPr>
        <p:spPr>
          <a:xfrm>
            <a:off x="6874168" y="2144555"/>
            <a:ext cx="1600969" cy="2284878"/>
          </a:xfrm>
          <a:custGeom>
            <a:avLst/>
            <a:gdLst/>
            <a:ahLst/>
            <a:cxnLst/>
            <a:rect l="l" t="t" r="r" b="b"/>
            <a:pathLst>
              <a:path w="1569720" h="2240279">
                <a:moveTo>
                  <a:pt x="0" y="2188336"/>
                </a:moveTo>
                <a:lnTo>
                  <a:pt x="3936" y="2208990"/>
                </a:lnTo>
                <a:lnTo>
                  <a:pt x="14827" y="2225452"/>
                </a:lnTo>
                <a:lnTo>
                  <a:pt x="31289" y="2236342"/>
                </a:lnTo>
                <a:lnTo>
                  <a:pt x="51943" y="2240279"/>
                </a:lnTo>
                <a:lnTo>
                  <a:pt x="899378" y="2240279"/>
                </a:lnTo>
                <a:lnTo>
                  <a:pt x="1334547" y="2240279"/>
                </a:lnTo>
                <a:lnTo>
                  <a:pt x="1494873" y="2240279"/>
                </a:lnTo>
                <a:lnTo>
                  <a:pt x="1517777" y="2240279"/>
                </a:lnTo>
                <a:lnTo>
                  <a:pt x="1538430" y="2236342"/>
                </a:lnTo>
                <a:lnTo>
                  <a:pt x="1554892" y="2225452"/>
                </a:lnTo>
                <a:lnTo>
                  <a:pt x="1565782" y="2208990"/>
                </a:lnTo>
                <a:lnTo>
                  <a:pt x="1569720" y="2188336"/>
                </a:lnTo>
                <a:lnTo>
                  <a:pt x="1569720" y="953234"/>
                </a:lnTo>
                <a:lnTo>
                  <a:pt x="1569720" y="318992"/>
                </a:lnTo>
                <a:lnTo>
                  <a:pt x="1569720" y="85324"/>
                </a:lnTo>
                <a:lnTo>
                  <a:pt x="1569720" y="51942"/>
                </a:lnTo>
                <a:lnTo>
                  <a:pt x="1565783" y="31289"/>
                </a:lnTo>
                <a:lnTo>
                  <a:pt x="1554892" y="14827"/>
                </a:lnTo>
                <a:lnTo>
                  <a:pt x="1538430" y="3937"/>
                </a:lnTo>
                <a:lnTo>
                  <a:pt x="1517777" y="0"/>
                </a:lnTo>
                <a:lnTo>
                  <a:pt x="670341" y="0"/>
                </a:lnTo>
                <a:lnTo>
                  <a:pt x="235172" y="0"/>
                </a:lnTo>
                <a:lnTo>
                  <a:pt x="74846" y="0"/>
                </a:lnTo>
                <a:lnTo>
                  <a:pt x="51943" y="0"/>
                </a:lnTo>
                <a:lnTo>
                  <a:pt x="31289" y="3937"/>
                </a:lnTo>
                <a:lnTo>
                  <a:pt x="14827" y="14827"/>
                </a:lnTo>
                <a:lnTo>
                  <a:pt x="3937" y="31289"/>
                </a:lnTo>
                <a:lnTo>
                  <a:pt x="0" y="51942"/>
                </a:lnTo>
                <a:lnTo>
                  <a:pt x="0" y="2188336"/>
                </a:lnTo>
                <a:close/>
              </a:path>
            </a:pathLst>
          </a:custGeom>
          <a:ln w="76200">
            <a:solidFill>
              <a:srgbClr val="1A1A1A"/>
            </a:solidFill>
          </a:ln>
        </p:spPr>
        <p:txBody>
          <a:bodyPr wrap="square" lIns="0" tIns="0" rIns="0" bIns="0" rtlCol="0"/>
          <a:lstStyle/>
          <a:p>
            <a:endParaRPr sz="1836"/>
          </a:p>
        </p:txBody>
      </p:sp>
      <p:sp>
        <p:nvSpPr>
          <p:cNvPr id="67" name="object 67"/>
          <p:cNvSpPr/>
          <p:nvPr/>
        </p:nvSpPr>
        <p:spPr>
          <a:xfrm>
            <a:off x="6937119" y="2282114"/>
            <a:ext cx="381461" cy="0"/>
          </a:xfrm>
          <a:custGeom>
            <a:avLst/>
            <a:gdLst/>
            <a:ahLst/>
            <a:cxnLst/>
            <a:rect l="l" t="t" r="r" b="b"/>
            <a:pathLst>
              <a:path w="374015">
                <a:moveTo>
                  <a:pt x="0" y="0"/>
                </a:moveTo>
                <a:lnTo>
                  <a:pt x="373506" y="0"/>
                </a:lnTo>
              </a:path>
            </a:pathLst>
          </a:custGeom>
          <a:ln w="38100">
            <a:solidFill>
              <a:srgbClr val="E6E6E6"/>
            </a:solidFill>
          </a:ln>
        </p:spPr>
        <p:txBody>
          <a:bodyPr wrap="square" lIns="0" tIns="0" rIns="0" bIns="0" rtlCol="0"/>
          <a:lstStyle/>
          <a:p>
            <a:endParaRPr sz="1836"/>
          </a:p>
        </p:txBody>
      </p:sp>
      <p:sp>
        <p:nvSpPr>
          <p:cNvPr id="68" name="object 68"/>
          <p:cNvSpPr/>
          <p:nvPr/>
        </p:nvSpPr>
        <p:spPr>
          <a:xfrm>
            <a:off x="6999291" y="2558786"/>
            <a:ext cx="1344503" cy="380813"/>
          </a:xfrm>
          <a:custGeom>
            <a:avLst/>
            <a:gdLst/>
            <a:ahLst/>
            <a:cxnLst/>
            <a:rect l="l" t="t" r="r" b="b"/>
            <a:pathLst>
              <a:path w="1318259" h="373380">
                <a:moveTo>
                  <a:pt x="0" y="373379"/>
                </a:moveTo>
                <a:lnTo>
                  <a:pt x="1318259" y="373379"/>
                </a:lnTo>
                <a:lnTo>
                  <a:pt x="1318259" y="0"/>
                </a:lnTo>
                <a:lnTo>
                  <a:pt x="0" y="0"/>
                </a:lnTo>
                <a:lnTo>
                  <a:pt x="0" y="373379"/>
                </a:lnTo>
                <a:close/>
              </a:path>
            </a:pathLst>
          </a:custGeom>
          <a:ln w="10667">
            <a:solidFill>
              <a:srgbClr val="949494"/>
            </a:solidFill>
          </a:ln>
        </p:spPr>
        <p:txBody>
          <a:bodyPr wrap="square" lIns="0" tIns="0" rIns="0" bIns="0" rtlCol="0"/>
          <a:lstStyle/>
          <a:p>
            <a:endParaRPr sz="1836"/>
          </a:p>
        </p:txBody>
      </p:sp>
      <p:sp>
        <p:nvSpPr>
          <p:cNvPr id="69" name="object 69"/>
          <p:cNvSpPr/>
          <p:nvPr/>
        </p:nvSpPr>
        <p:spPr>
          <a:xfrm>
            <a:off x="6999291" y="3054619"/>
            <a:ext cx="326411" cy="367213"/>
          </a:xfrm>
          <a:custGeom>
            <a:avLst/>
            <a:gdLst/>
            <a:ahLst/>
            <a:cxnLst/>
            <a:rect l="l" t="t" r="r" b="b"/>
            <a:pathLst>
              <a:path w="320040" h="360045">
                <a:moveTo>
                  <a:pt x="0" y="359663"/>
                </a:moveTo>
                <a:lnTo>
                  <a:pt x="320040" y="359663"/>
                </a:lnTo>
                <a:lnTo>
                  <a:pt x="320040"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0" name="object 70"/>
          <p:cNvSpPr/>
          <p:nvPr/>
        </p:nvSpPr>
        <p:spPr>
          <a:xfrm>
            <a:off x="6999292" y="3564444"/>
            <a:ext cx="834810" cy="733777"/>
          </a:xfrm>
          <a:custGeom>
            <a:avLst/>
            <a:gdLst/>
            <a:ahLst/>
            <a:cxnLst/>
            <a:rect l="l" t="t" r="r" b="b"/>
            <a:pathLst>
              <a:path w="818515" h="719454">
                <a:moveTo>
                  <a:pt x="0" y="719327"/>
                </a:moveTo>
                <a:lnTo>
                  <a:pt x="818388" y="719327"/>
                </a:lnTo>
                <a:lnTo>
                  <a:pt x="818388" y="0"/>
                </a:lnTo>
                <a:lnTo>
                  <a:pt x="0" y="0"/>
                </a:lnTo>
                <a:lnTo>
                  <a:pt x="0" y="719327"/>
                </a:lnTo>
                <a:close/>
              </a:path>
            </a:pathLst>
          </a:custGeom>
          <a:ln w="10668">
            <a:solidFill>
              <a:srgbClr val="949494"/>
            </a:solidFill>
          </a:ln>
        </p:spPr>
        <p:txBody>
          <a:bodyPr wrap="square" lIns="0" tIns="0" rIns="0" bIns="0" rtlCol="0"/>
          <a:lstStyle/>
          <a:p>
            <a:endParaRPr sz="1836"/>
          </a:p>
        </p:txBody>
      </p:sp>
      <p:sp>
        <p:nvSpPr>
          <p:cNvPr id="71" name="object 71"/>
          <p:cNvSpPr/>
          <p:nvPr/>
        </p:nvSpPr>
        <p:spPr>
          <a:xfrm>
            <a:off x="8015830" y="3051511"/>
            <a:ext cx="326411" cy="1243471"/>
          </a:xfrm>
          <a:custGeom>
            <a:avLst/>
            <a:gdLst/>
            <a:ahLst/>
            <a:cxnLst/>
            <a:rect l="l" t="t" r="r" b="b"/>
            <a:pathLst>
              <a:path w="320040" h="1219200">
                <a:moveTo>
                  <a:pt x="0" y="1219200"/>
                </a:moveTo>
                <a:lnTo>
                  <a:pt x="320040" y="1219200"/>
                </a:lnTo>
                <a:lnTo>
                  <a:pt x="320040" y="0"/>
                </a:lnTo>
                <a:lnTo>
                  <a:pt x="0" y="0"/>
                </a:lnTo>
                <a:lnTo>
                  <a:pt x="0" y="1219200"/>
                </a:lnTo>
                <a:close/>
              </a:path>
            </a:pathLst>
          </a:custGeom>
          <a:ln w="10668">
            <a:solidFill>
              <a:srgbClr val="949494"/>
            </a:solidFill>
          </a:ln>
        </p:spPr>
        <p:txBody>
          <a:bodyPr wrap="square" lIns="0" tIns="0" rIns="0" bIns="0" rtlCol="0"/>
          <a:lstStyle/>
          <a:p>
            <a:endParaRPr sz="1836"/>
          </a:p>
        </p:txBody>
      </p:sp>
      <p:sp>
        <p:nvSpPr>
          <p:cNvPr id="72" name="object 72"/>
          <p:cNvSpPr/>
          <p:nvPr/>
        </p:nvSpPr>
        <p:spPr>
          <a:xfrm>
            <a:off x="7506006" y="3051511"/>
            <a:ext cx="328354" cy="367213"/>
          </a:xfrm>
          <a:custGeom>
            <a:avLst/>
            <a:gdLst/>
            <a:ahLst/>
            <a:cxnLst/>
            <a:rect l="l" t="t" r="r" b="b"/>
            <a:pathLst>
              <a:path w="321945" h="360045">
                <a:moveTo>
                  <a:pt x="0" y="359663"/>
                </a:moveTo>
                <a:lnTo>
                  <a:pt x="321564" y="359663"/>
                </a:lnTo>
                <a:lnTo>
                  <a:pt x="321564"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3" name="object 73"/>
          <p:cNvSpPr/>
          <p:nvPr/>
        </p:nvSpPr>
        <p:spPr>
          <a:xfrm>
            <a:off x="8077226" y="2293770"/>
            <a:ext cx="73831" cy="0"/>
          </a:xfrm>
          <a:custGeom>
            <a:avLst/>
            <a:gdLst/>
            <a:ahLst/>
            <a:cxnLst/>
            <a:rect l="l" t="t" r="r" b="b"/>
            <a:pathLst>
              <a:path w="72390">
                <a:moveTo>
                  <a:pt x="0" y="0"/>
                </a:moveTo>
                <a:lnTo>
                  <a:pt x="72390" y="0"/>
                </a:lnTo>
              </a:path>
            </a:pathLst>
          </a:custGeom>
          <a:ln w="6096">
            <a:solidFill>
              <a:srgbClr val="E6E6E6"/>
            </a:solidFill>
          </a:ln>
        </p:spPr>
        <p:txBody>
          <a:bodyPr wrap="square" lIns="0" tIns="0" rIns="0" bIns="0" rtlCol="0"/>
          <a:lstStyle/>
          <a:p>
            <a:endParaRPr sz="1836"/>
          </a:p>
        </p:txBody>
      </p:sp>
      <p:sp>
        <p:nvSpPr>
          <p:cNvPr id="74" name="object 74"/>
          <p:cNvSpPr/>
          <p:nvPr/>
        </p:nvSpPr>
        <p:spPr>
          <a:xfrm>
            <a:off x="8212454" y="2253359"/>
            <a:ext cx="48573" cy="53106"/>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75" name="object 75"/>
          <p:cNvSpPr txBox="1"/>
          <p:nvPr/>
        </p:nvSpPr>
        <p:spPr>
          <a:xfrm>
            <a:off x="6860178" y="2205951"/>
            <a:ext cx="1600969" cy="141779"/>
          </a:xfrm>
          <a:prstGeom prst="rect">
            <a:avLst/>
          </a:prstGeom>
        </p:spPr>
        <p:txBody>
          <a:bodyPr vert="horz" wrap="square" lIns="0" tIns="13600" rIns="0" bIns="0" rtlCol="0">
            <a:spAutoFit/>
          </a:bodyPr>
          <a:lstStyle/>
          <a:p>
            <a:pPr marR="50516" algn="r">
              <a:spcBef>
                <a:spcPts val="107"/>
              </a:spcBef>
            </a:pPr>
            <a:r>
              <a:rPr sz="816" spc="158" dirty="0">
                <a:solidFill>
                  <a:srgbClr val="EAEAEA"/>
                </a:solidFill>
                <a:latin typeface="Arial"/>
                <a:cs typeface="Arial"/>
              </a:rPr>
              <a:t></a:t>
            </a:r>
            <a:endParaRPr sz="816">
              <a:latin typeface="Arial"/>
              <a:cs typeface="Arial"/>
            </a:endParaRPr>
          </a:p>
        </p:txBody>
      </p:sp>
      <p:sp>
        <p:nvSpPr>
          <p:cNvPr id="76" name="object 76"/>
          <p:cNvSpPr/>
          <p:nvPr/>
        </p:nvSpPr>
        <p:spPr>
          <a:xfrm>
            <a:off x="437651" y="1016105"/>
            <a:ext cx="8476328" cy="309572"/>
          </a:xfrm>
          <a:custGeom>
            <a:avLst/>
            <a:gdLst/>
            <a:ahLst/>
            <a:cxnLst/>
            <a:rect l="l" t="t" r="r" b="b"/>
            <a:pathLst>
              <a:path w="8310880" h="303530">
                <a:moveTo>
                  <a:pt x="0" y="303275"/>
                </a:moveTo>
                <a:lnTo>
                  <a:pt x="8310372" y="303275"/>
                </a:lnTo>
                <a:lnTo>
                  <a:pt x="8310372" y="0"/>
                </a:lnTo>
                <a:lnTo>
                  <a:pt x="0" y="0"/>
                </a:lnTo>
                <a:lnTo>
                  <a:pt x="0" y="303275"/>
                </a:lnTo>
                <a:close/>
              </a:path>
            </a:pathLst>
          </a:custGeom>
          <a:solidFill>
            <a:srgbClr val="505050"/>
          </a:solidFill>
        </p:spPr>
        <p:txBody>
          <a:bodyPr wrap="square" lIns="0" tIns="0" rIns="0" bIns="0" rtlCol="0"/>
          <a:lstStyle/>
          <a:p>
            <a:endParaRPr sz="1836"/>
          </a:p>
        </p:txBody>
      </p:sp>
      <p:sp>
        <p:nvSpPr>
          <p:cNvPr id="77" name="object 77"/>
          <p:cNvSpPr txBox="1"/>
          <p:nvPr/>
        </p:nvSpPr>
        <p:spPr>
          <a:xfrm>
            <a:off x="443868" y="1016105"/>
            <a:ext cx="8465317" cy="277543"/>
          </a:xfrm>
          <a:prstGeom prst="rect">
            <a:avLst/>
          </a:prstGeom>
          <a:solidFill>
            <a:srgbClr val="124548"/>
          </a:solidFill>
        </p:spPr>
        <p:txBody>
          <a:bodyPr vert="horz" wrap="square" lIns="0" tIns="29144" rIns="0" bIns="0" rtlCol="0">
            <a:spAutoFit/>
          </a:bodyPr>
          <a:lstStyle/>
          <a:p>
            <a:pPr algn="ctr">
              <a:spcBef>
                <a:spcPts val="229"/>
              </a:spcBef>
            </a:pPr>
            <a:r>
              <a:rPr sz="1581" b="1" spc="-82" dirty="0">
                <a:solidFill>
                  <a:srgbClr val="FFFFFF"/>
                </a:solidFill>
                <a:latin typeface="Arial"/>
                <a:cs typeface="Arial"/>
              </a:rPr>
              <a:t>EXTENSIONS</a:t>
            </a:r>
            <a:endParaRPr sz="1581">
              <a:latin typeface="Arial"/>
              <a:cs typeface="Arial"/>
            </a:endParaRPr>
          </a:p>
        </p:txBody>
      </p:sp>
      <p:sp>
        <p:nvSpPr>
          <p:cNvPr id="78" name="object 78"/>
          <p:cNvSpPr/>
          <p:nvPr/>
        </p:nvSpPr>
        <p:spPr>
          <a:xfrm>
            <a:off x="9267073" y="2453091"/>
            <a:ext cx="2504429" cy="2076985"/>
          </a:xfrm>
          <a:custGeom>
            <a:avLst/>
            <a:gdLst/>
            <a:ahLst/>
            <a:cxnLst/>
            <a:rect l="l" t="t" r="r" b="b"/>
            <a:pathLst>
              <a:path w="2455545" h="2036445">
                <a:moveTo>
                  <a:pt x="0" y="2036064"/>
                </a:moveTo>
                <a:lnTo>
                  <a:pt x="2455164" y="2036064"/>
                </a:lnTo>
                <a:lnTo>
                  <a:pt x="2455164" y="0"/>
                </a:lnTo>
                <a:lnTo>
                  <a:pt x="0" y="0"/>
                </a:lnTo>
                <a:lnTo>
                  <a:pt x="0" y="2036064"/>
                </a:lnTo>
                <a:close/>
              </a:path>
            </a:pathLst>
          </a:custGeom>
          <a:solidFill>
            <a:srgbClr val="F1F1F1"/>
          </a:solidFill>
        </p:spPr>
        <p:txBody>
          <a:bodyPr wrap="square" lIns="0" tIns="0" rIns="0" bIns="0" rtlCol="0"/>
          <a:lstStyle/>
          <a:p>
            <a:endParaRPr sz="1836"/>
          </a:p>
        </p:txBody>
      </p:sp>
      <p:sp>
        <p:nvSpPr>
          <p:cNvPr id="79" name="object 79"/>
          <p:cNvSpPr txBox="1"/>
          <p:nvPr/>
        </p:nvSpPr>
        <p:spPr>
          <a:xfrm>
            <a:off x="9267073" y="2453090"/>
            <a:ext cx="2504429" cy="266622"/>
          </a:xfrm>
          <a:prstGeom prst="rect">
            <a:avLst/>
          </a:prstGeom>
          <a:ln w="10667">
            <a:solidFill>
              <a:srgbClr val="8D8D8D"/>
            </a:solidFill>
          </a:ln>
        </p:spPr>
        <p:txBody>
          <a:bodyPr vert="horz" wrap="square" lIns="0" tIns="42097" rIns="0" bIns="0" rtlCol="0">
            <a:spAutoFit/>
          </a:bodyPr>
          <a:lstStyle/>
          <a:p>
            <a:pPr marL="303094">
              <a:spcBef>
                <a:spcPts val="331"/>
              </a:spcBef>
            </a:pPr>
            <a:r>
              <a:rPr sz="1428" b="1" spc="-87" dirty="0">
                <a:solidFill>
                  <a:srgbClr val="505050"/>
                </a:solidFill>
                <a:latin typeface="Arial"/>
                <a:cs typeface="Arial"/>
              </a:rPr>
              <a:t>EMBEDDED</a:t>
            </a:r>
            <a:r>
              <a:rPr sz="1428" b="1" spc="-25" dirty="0">
                <a:solidFill>
                  <a:srgbClr val="505050"/>
                </a:solidFill>
                <a:latin typeface="Arial"/>
                <a:cs typeface="Arial"/>
              </a:rPr>
              <a:t> </a:t>
            </a:r>
            <a:r>
              <a:rPr sz="1428" b="1" spc="-116" dirty="0">
                <a:solidFill>
                  <a:srgbClr val="505050"/>
                </a:solidFill>
                <a:latin typeface="Arial"/>
                <a:cs typeface="Arial"/>
              </a:rPr>
              <a:t>CANVASES</a:t>
            </a:r>
            <a:endParaRPr sz="1428">
              <a:latin typeface="Arial"/>
              <a:cs typeface="Arial"/>
            </a:endParaRPr>
          </a:p>
        </p:txBody>
      </p:sp>
      <p:sp>
        <p:nvSpPr>
          <p:cNvPr id="80" name="object 80"/>
          <p:cNvSpPr/>
          <p:nvPr/>
        </p:nvSpPr>
        <p:spPr>
          <a:xfrm>
            <a:off x="9455925" y="3286993"/>
            <a:ext cx="2098358" cy="1131558"/>
          </a:xfrm>
          <a:prstGeom prst="rect">
            <a:avLst/>
          </a:prstGeom>
          <a:blipFill>
            <a:blip r:embed="rId11" cstate="print"/>
            <a:stretch>
              <a:fillRect/>
            </a:stretch>
          </a:blipFill>
        </p:spPr>
        <p:txBody>
          <a:bodyPr wrap="square" lIns="0" tIns="0" rIns="0" bIns="0" rtlCol="0"/>
          <a:lstStyle/>
          <a:p>
            <a:endParaRPr sz="1836"/>
          </a:p>
        </p:txBody>
      </p:sp>
      <p:sp>
        <p:nvSpPr>
          <p:cNvPr id="81" name="object 81"/>
          <p:cNvSpPr/>
          <p:nvPr/>
        </p:nvSpPr>
        <p:spPr>
          <a:xfrm>
            <a:off x="2043282" y="5473949"/>
            <a:ext cx="225378" cy="326411"/>
          </a:xfrm>
          <a:custGeom>
            <a:avLst/>
            <a:gdLst/>
            <a:ahLst/>
            <a:cxnLst/>
            <a:rect l="l" t="t" r="r" b="b"/>
            <a:pathLst>
              <a:path w="220980" h="320039">
                <a:moveTo>
                  <a:pt x="110489" y="0"/>
                </a:moveTo>
                <a:lnTo>
                  <a:pt x="67230" y="8143"/>
                </a:lnTo>
                <a:lnTo>
                  <a:pt x="32003" y="31864"/>
                </a:lnTo>
                <a:lnTo>
                  <a:pt x="8311" y="66905"/>
                </a:lnTo>
                <a:lnTo>
                  <a:pt x="4318" y="81102"/>
                </a:lnTo>
                <a:lnTo>
                  <a:pt x="2411" y="87866"/>
                </a:lnTo>
                <a:lnTo>
                  <a:pt x="1063" y="95037"/>
                </a:lnTo>
                <a:lnTo>
                  <a:pt x="263" y="102479"/>
                </a:lnTo>
                <a:lnTo>
                  <a:pt x="0" y="110058"/>
                </a:lnTo>
                <a:lnTo>
                  <a:pt x="547" y="120896"/>
                </a:lnTo>
                <a:lnTo>
                  <a:pt x="13398" y="161558"/>
                </a:lnTo>
                <a:lnTo>
                  <a:pt x="33400" y="186804"/>
                </a:lnTo>
                <a:lnTo>
                  <a:pt x="39471" y="193575"/>
                </a:lnTo>
                <a:lnTo>
                  <a:pt x="58324" y="232062"/>
                </a:lnTo>
                <a:lnTo>
                  <a:pt x="59562" y="250532"/>
                </a:lnTo>
                <a:lnTo>
                  <a:pt x="59562" y="293979"/>
                </a:lnTo>
                <a:lnTo>
                  <a:pt x="61087" y="298323"/>
                </a:lnTo>
                <a:lnTo>
                  <a:pt x="62483" y="302666"/>
                </a:lnTo>
                <a:lnTo>
                  <a:pt x="64007" y="305562"/>
                </a:lnTo>
                <a:lnTo>
                  <a:pt x="66928" y="308457"/>
                </a:lnTo>
                <a:lnTo>
                  <a:pt x="69722" y="311353"/>
                </a:lnTo>
                <a:lnTo>
                  <a:pt x="71246" y="314248"/>
                </a:lnTo>
                <a:lnTo>
                  <a:pt x="75564" y="315696"/>
                </a:lnTo>
                <a:lnTo>
                  <a:pt x="78486" y="318592"/>
                </a:lnTo>
                <a:lnTo>
                  <a:pt x="82803" y="320040"/>
                </a:lnTo>
                <a:lnTo>
                  <a:pt x="138049" y="320040"/>
                </a:lnTo>
                <a:lnTo>
                  <a:pt x="142494" y="318592"/>
                </a:lnTo>
                <a:lnTo>
                  <a:pt x="146812" y="315696"/>
                </a:lnTo>
                <a:lnTo>
                  <a:pt x="149732" y="314248"/>
                </a:lnTo>
                <a:lnTo>
                  <a:pt x="152653" y="311353"/>
                </a:lnTo>
                <a:lnTo>
                  <a:pt x="154050" y="308457"/>
                </a:lnTo>
                <a:lnTo>
                  <a:pt x="156971" y="305562"/>
                </a:lnTo>
                <a:lnTo>
                  <a:pt x="158495" y="302666"/>
                </a:lnTo>
                <a:lnTo>
                  <a:pt x="159427" y="299770"/>
                </a:lnTo>
                <a:lnTo>
                  <a:pt x="85725" y="299770"/>
                </a:lnTo>
                <a:lnTo>
                  <a:pt x="82803" y="296875"/>
                </a:lnTo>
                <a:lnTo>
                  <a:pt x="81406" y="295427"/>
                </a:lnTo>
                <a:lnTo>
                  <a:pt x="80009" y="292519"/>
                </a:lnTo>
                <a:lnTo>
                  <a:pt x="80009" y="260667"/>
                </a:lnTo>
                <a:lnTo>
                  <a:pt x="161416" y="260667"/>
                </a:lnTo>
                <a:lnTo>
                  <a:pt x="161416" y="250532"/>
                </a:lnTo>
                <a:lnTo>
                  <a:pt x="161702" y="241024"/>
                </a:lnTo>
                <a:lnTo>
                  <a:pt x="161770" y="240385"/>
                </a:lnTo>
                <a:lnTo>
                  <a:pt x="80009" y="240385"/>
                </a:lnTo>
                <a:lnTo>
                  <a:pt x="69722" y="202742"/>
                </a:lnTo>
                <a:lnTo>
                  <a:pt x="46481" y="172326"/>
                </a:lnTo>
                <a:lnTo>
                  <a:pt x="40509" y="165765"/>
                </a:lnTo>
                <a:lnTo>
                  <a:pt x="35464" y="158934"/>
                </a:lnTo>
                <a:lnTo>
                  <a:pt x="31230" y="151559"/>
                </a:lnTo>
                <a:lnTo>
                  <a:pt x="27686" y="143370"/>
                </a:lnTo>
                <a:lnTo>
                  <a:pt x="24070" y="135513"/>
                </a:lnTo>
                <a:lnTo>
                  <a:pt x="21812" y="127252"/>
                </a:lnTo>
                <a:lnTo>
                  <a:pt x="20649" y="118722"/>
                </a:lnTo>
                <a:lnTo>
                  <a:pt x="20319" y="110058"/>
                </a:lnTo>
                <a:lnTo>
                  <a:pt x="20649" y="100556"/>
                </a:lnTo>
                <a:lnTo>
                  <a:pt x="21812" y="91597"/>
                </a:lnTo>
                <a:lnTo>
                  <a:pt x="24070" y="83178"/>
                </a:lnTo>
                <a:lnTo>
                  <a:pt x="27686" y="75298"/>
                </a:lnTo>
                <a:lnTo>
                  <a:pt x="31230" y="66905"/>
                </a:lnTo>
                <a:lnTo>
                  <a:pt x="59975" y="35120"/>
                </a:lnTo>
                <a:lnTo>
                  <a:pt x="100943" y="19341"/>
                </a:lnTo>
                <a:lnTo>
                  <a:pt x="110489" y="18821"/>
                </a:lnTo>
                <a:lnTo>
                  <a:pt x="173727" y="18821"/>
                </a:lnTo>
                <a:lnTo>
                  <a:pt x="172634" y="18007"/>
                </a:lnTo>
                <a:lnTo>
                  <a:pt x="132760" y="1832"/>
                </a:lnTo>
                <a:lnTo>
                  <a:pt x="118088" y="248"/>
                </a:lnTo>
                <a:lnTo>
                  <a:pt x="110489" y="0"/>
                </a:lnTo>
                <a:close/>
              </a:path>
              <a:path w="220980" h="320039">
                <a:moveTo>
                  <a:pt x="161416" y="260667"/>
                </a:moveTo>
                <a:lnTo>
                  <a:pt x="140969" y="260667"/>
                </a:lnTo>
                <a:lnTo>
                  <a:pt x="140969" y="292519"/>
                </a:lnTo>
                <a:lnTo>
                  <a:pt x="139572" y="295427"/>
                </a:lnTo>
                <a:lnTo>
                  <a:pt x="138049" y="296875"/>
                </a:lnTo>
                <a:lnTo>
                  <a:pt x="135255" y="299770"/>
                </a:lnTo>
                <a:lnTo>
                  <a:pt x="159427" y="299770"/>
                </a:lnTo>
                <a:lnTo>
                  <a:pt x="159893" y="298323"/>
                </a:lnTo>
                <a:lnTo>
                  <a:pt x="161416" y="293979"/>
                </a:lnTo>
                <a:lnTo>
                  <a:pt x="161416" y="260667"/>
                </a:lnTo>
                <a:close/>
              </a:path>
              <a:path w="220980" h="320039">
                <a:moveTo>
                  <a:pt x="173727" y="18821"/>
                </a:moveTo>
                <a:lnTo>
                  <a:pt x="110489" y="18821"/>
                </a:lnTo>
                <a:lnTo>
                  <a:pt x="120036" y="19341"/>
                </a:lnTo>
                <a:lnTo>
                  <a:pt x="129047" y="20812"/>
                </a:lnTo>
                <a:lnTo>
                  <a:pt x="167882" y="40324"/>
                </a:lnTo>
                <a:lnTo>
                  <a:pt x="193420" y="75298"/>
                </a:lnTo>
                <a:lnTo>
                  <a:pt x="196963" y="83178"/>
                </a:lnTo>
                <a:lnTo>
                  <a:pt x="199183" y="91597"/>
                </a:lnTo>
                <a:lnTo>
                  <a:pt x="200332" y="100556"/>
                </a:lnTo>
                <a:lnTo>
                  <a:pt x="200659" y="110058"/>
                </a:lnTo>
                <a:lnTo>
                  <a:pt x="200354" y="118722"/>
                </a:lnTo>
                <a:lnTo>
                  <a:pt x="185705" y="158934"/>
                </a:lnTo>
                <a:lnTo>
                  <a:pt x="167384" y="179929"/>
                </a:lnTo>
                <a:lnTo>
                  <a:pt x="161210" y="187534"/>
                </a:lnTo>
                <a:lnTo>
                  <a:pt x="142398" y="230024"/>
                </a:lnTo>
                <a:lnTo>
                  <a:pt x="140969" y="240385"/>
                </a:lnTo>
                <a:lnTo>
                  <a:pt x="161770" y="240385"/>
                </a:lnTo>
                <a:lnTo>
                  <a:pt x="162655" y="232062"/>
                </a:lnTo>
                <a:lnTo>
                  <a:pt x="164417" y="223645"/>
                </a:lnTo>
                <a:lnTo>
                  <a:pt x="187578" y="186804"/>
                </a:lnTo>
                <a:lnTo>
                  <a:pt x="195500" y="178931"/>
                </a:lnTo>
                <a:lnTo>
                  <a:pt x="202088" y="170516"/>
                </a:lnTo>
                <a:lnTo>
                  <a:pt x="218789" y="131600"/>
                </a:lnTo>
                <a:lnTo>
                  <a:pt x="220980" y="110058"/>
                </a:lnTo>
                <a:lnTo>
                  <a:pt x="220737" y="102479"/>
                </a:lnTo>
                <a:lnTo>
                  <a:pt x="209718" y="60119"/>
                </a:lnTo>
                <a:lnTo>
                  <a:pt x="183544" y="26699"/>
                </a:lnTo>
                <a:lnTo>
                  <a:pt x="178101" y="22080"/>
                </a:lnTo>
                <a:lnTo>
                  <a:pt x="173727" y="18821"/>
                </a:lnTo>
                <a:close/>
              </a:path>
            </a:pathLst>
          </a:custGeom>
          <a:solidFill>
            <a:srgbClr val="505050"/>
          </a:solidFill>
        </p:spPr>
        <p:txBody>
          <a:bodyPr wrap="square" lIns="0" tIns="0" rIns="0" bIns="0" rtlCol="0"/>
          <a:lstStyle/>
          <a:p>
            <a:endParaRPr sz="1836"/>
          </a:p>
        </p:txBody>
      </p:sp>
      <p:sp>
        <p:nvSpPr>
          <p:cNvPr id="82" name="object 82"/>
          <p:cNvSpPr txBox="1"/>
          <p:nvPr/>
        </p:nvSpPr>
        <p:spPr>
          <a:xfrm>
            <a:off x="2365808" y="5432396"/>
            <a:ext cx="2236953" cy="389786"/>
          </a:xfrm>
          <a:prstGeom prst="rect">
            <a:avLst/>
          </a:prstGeom>
        </p:spPr>
        <p:txBody>
          <a:bodyPr vert="horz" wrap="square" lIns="0" tIns="12953" rIns="0" bIns="0" rtlCol="0">
            <a:spAutoFit/>
          </a:bodyPr>
          <a:lstStyle/>
          <a:p>
            <a:pPr marL="12953">
              <a:spcBef>
                <a:spcPts val="102"/>
              </a:spcBef>
            </a:pPr>
            <a:r>
              <a:rPr sz="2448" b="1" spc="-87" dirty="0">
                <a:solidFill>
                  <a:srgbClr val="505050"/>
                </a:solidFill>
                <a:latin typeface="Arial"/>
                <a:cs typeface="Arial"/>
              </a:rPr>
              <a:t>Microsoft</a:t>
            </a:r>
            <a:r>
              <a:rPr sz="2448" b="1" spc="-199" dirty="0">
                <a:solidFill>
                  <a:srgbClr val="505050"/>
                </a:solidFill>
                <a:latin typeface="Arial"/>
                <a:cs typeface="Arial"/>
              </a:rPr>
              <a:t> </a:t>
            </a:r>
            <a:r>
              <a:rPr sz="2448" b="1" spc="-127" dirty="0">
                <a:solidFill>
                  <a:srgbClr val="505050"/>
                </a:solidFill>
                <a:latin typeface="Arial"/>
                <a:cs typeface="Arial"/>
              </a:rPr>
              <a:t>Graph</a:t>
            </a:r>
            <a:endParaRPr sz="2448" dirty="0">
              <a:latin typeface="Arial"/>
              <a:cs typeface="Arial"/>
            </a:endParaRPr>
          </a:p>
        </p:txBody>
      </p:sp>
      <p:sp>
        <p:nvSpPr>
          <p:cNvPr id="83" name="object 83"/>
          <p:cNvSpPr/>
          <p:nvPr/>
        </p:nvSpPr>
        <p:spPr>
          <a:xfrm>
            <a:off x="4463388" y="3136223"/>
            <a:ext cx="306334" cy="1047883"/>
          </a:xfrm>
          <a:custGeom>
            <a:avLst/>
            <a:gdLst/>
            <a:ahLst/>
            <a:cxnLst/>
            <a:rect l="l" t="t" r="r" b="b"/>
            <a:pathLst>
              <a:path w="300354" h="1027429">
                <a:moveTo>
                  <a:pt x="0" y="1027176"/>
                </a:moveTo>
                <a:lnTo>
                  <a:pt x="300227" y="1027176"/>
                </a:lnTo>
                <a:lnTo>
                  <a:pt x="300227" y="0"/>
                </a:lnTo>
                <a:lnTo>
                  <a:pt x="0" y="0"/>
                </a:lnTo>
                <a:lnTo>
                  <a:pt x="0" y="1027176"/>
                </a:lnTo>
                <a:close/>
              </a:path>
            </a:pathLst>
          </a:custGeom>
          <a:solidFill>
            <a:srgbClr val="505050"/>
          </a:solidFill>
        </p:spPr>
        <p:txBody>
          <a:bodyPr wrap="square" lIns="0" tIns="0" rIns="0" bIns="0" rtlCol="0"/>
          <a:lstStyle/>
          <a:p>
            <a:endParaRPr sz="1836"/>
          </a:p>
        </p:txBody>
      </p:sp>
      <p:sp>
        <p:nvSpPr>
          <p:cNvPr id="84" name="object 84"/>
          <p:cNvSpPr/>
          <p:nvPr/>
        </p:nvSpPr>
        <p:spPr>
          <a:xfrm>
            <a:off x="4864408" y="3109799"/>
            <a:ext cx="1313416" cy="106212"/>
          </a:xfrm>
          <a:custGeom>
            <a:avLst/>
            <a:gdLst/>
            <a:ahLst/>
            <a:cxnLst/>
            <a:rect l="l" t="t" r="r" b="b"/>
            <a:pathLst>
              <a:path w="1287779" h="104139">
                <a:moveTo>
                  <a:pt x="0" y="103632"/>
                </a:moveTo>
                <a:lnTo>
                  <a:pt x="1287779" y="103632"/>
                </a:lnTo>
                <a:lnTo>
                  <a:pt x="1287779" y="0"/>
                </a:lnTo>
                <a:lnTo>
                  <a:pt x="0" y="0"/>
                </a:lnTo>
                <a:lnTo>
                  <a:pt x="0" y="103632"/>
                </a:lnTo>
                <a:close/>
              </a:path>
            </a:pathLst>
          </a:custGeom>
          <a:solidFill>
            <a:srgbClr val="505050"/>
          </a:solidFill>
        </p:spPr>
        <p:txBody>
          <a:bodyPr wrap="square" lIns="0" tIns="0" rIns="0" bIns="0" rtlCol="0"/>
          <a:lstStyle/>
          <a:p>
            <a:endParaRPr sz="1836"/>
          </a:p>
        </p:txBody>
      </p:sp>
      <p:sp>
        <p:nvSpPr>
          <p:cNvPr id="85" name="object 85"/>
          <p:cNvSpPr/>
          <p:nvPr/>
        </p:nvSpPr>
        <p:spPr>
          <a:xfrm>
            <a:off x="8030596" y="3070940"/>
            <a:ext cx="306334" cy="1207851"/>
          </a:xfrm>
          <a:custGeom>
            <a:avLst/>
            <a:gdLst/>
            <a:ahLst/>
            <a:cxnLst/>
            <a:rect l="l" t="t" r="r" b="b"/>
            <a:pathLst>
              <a:path w="300354" h="1184275">
                <a:moveTo>
                  <a:pt x="0" y="1184148"/>
                </a:moveTo>
                <a:lnTo>
                  <a:pt x="300227" y="1184148"/>
                </a:lnTo>
                <a:lnTo>
                  <a:pt x="300227" y="0"/>
                </a:lnTo>
                <a:lnTo>
                  <a:pt x="0" y="0"/>
                </a:lnTo>
                <a:lnTo>
                  <a:pt x="0" y="1184148"/>
                </a:lnTo>
                <a:close/>
              </a:path>
            </a:pathLst>
          </a:custGeom>
          <a:solidFill>
            <a:srgbClr val="505050"/>
          </a:solidFill>
        </p:spPr>
        <p:txBody>
          <a:bodyPr wrap="square" lIns="0" tIns="0" rIns="0" bIns="0" rtlCol="0"/>
          <a:lstStyle/>
          <a:p>
            <a:endParaRPr sz="1836"/>
          </a:p>
        </p:txBody>
      </p:sp>
      <p:sp>
        <p:nvSpPr>
          <p:cNvPr id="86" name="object 86"/>
          <p:cNvSpPr/>
          <p:nvPr/>
        </p:nvSpPr>
        <p:spPr>
          <a:xfrm>
            <a:off x="2658800" y="3678687"/>
            <a:ext cx="751264" cy="287553"/>
          </a:xfrm>
          <a:custGeom>
            <a:avLst/>
            <a:gdLst/>
            <a:ahLst/>
            <a:cxnLst/>
            <a:rect l="l" t="t" r="r" b="b"/>
            <a:pathLst>
              <a:path w="736600" h="281939">
                <a:moveTo>
                  <a:pt x="0" y="281939"/>
                </a:moveTo>
                <a:lnTo>
                  <a:pt x="736091" y="281939"/>
                </a:lnTo>
                <a:lnTo>
                  <a:pt x="736091" y="0"/>
                </a:lnTo>
                <a:lnTo>
                  <a:pt x="0" y="0"/>
                </a:lnTo>
                <a:lnTo>
                  <a:pt x="0" y="281939"/>
                </a:lnTo>
                <a:close/>
              </a:path>
            </a:pathLst>
          </a:custGeom>
          <a:solidFill>
            <a:srgbClr val="505050"/>
          </a:solidFill>
        </p:spPr>
        <p:txBody>
          <a:bodyPr wrap="square" lIns="0" tIns="0" rIns="0" bIns="0" rtlCol="0"/>
          <a:lstStyle/>
          <a:p>
            <a:endParaRPr sz="1836"/>
          </a:p>
        </p:txBody>
      </p:sp>
      <p:sp>
        <p:nvSpPr>
          <p:cNvPr id="87" name="object 87"/>
          <p:cNvSpPr txBox="1"/>
          <p:nvPr/>
        </p:nvSpPr>
        <p:spPr>
          <a:xfrm>
            <a:off x="7705220" y="5432396"/>
            <a:ext cx="3286131" cy="389786"/>
          </a:xfrm>
          <a:prstGeom prst="rect">
            <a:avLst/>
          </a:prstGeom>
        </p:spPr>
        <p:txBody>
          <a:bodyPr vert="horz" wrap="square" lIns="0" tIns="12953" rIns="0" bIns="0" rtlCol="0">
            <a:spAutoFit/>
          </a:bodyPr>
          <a:lstStyle/>
          <a:p>
            <a:pPr marL="12953">
              <a:spcBef>
                <a:spcPts val="102"/>
              </a:spcBef>
            </a:pPr>
            <a:r>
              <a:rPr sz="2448" b="1" spc="-138" dirty="0">
                <a:solidFill>
                  <a:srgbClr val="505050"/>
                </a:solidFill>
                <a:latin typeface="Arial"/>
                <a:cs typeface="Arial"/>
              </a:rPr>
              <a:t>External </a:t>
            </a:r>
            <a:r>
              <a:rPr sz="2448" b="1" spc="-71" dirty="0">
                <a:solidFill>
                  <a:srgbClr val="505050"/>
                </a:solidFill>
                <a:latin typeface="Arial"/>
                <a:cs typeface="Arial"/>
              </a:rPr>
              <a:t>Data </a:t>
            </a:r>
            <a:r>
              <a:rPr sz="2448" b="1" spc="-20" dirty="0">
                <a:solidFill>
                  <a:srgbClr val="505050"/>
                </a:solidFill>
                <a:latin typeface="Arial"/>
                <a:cs typeface="Arial"/>
              </a:rPr>
              <a:t>&amp;</a:t>
            </a:r>
            <a:r>
              <a:rPr sz="2448" b="1" spc="-204" dirty="0">
                <a:solidFill>
                  <a:srgbClr val="505050"/>
                </a:solidFill>
                <a:latin typeface="Arial"/>
                <a:cs typeface="Arial"/>
              </a:rPr>
              <a:t> </a:t>
            </a:r>
            <a:r>
              <a:rPr sz="2448" b="1" spc="-97" dirty="0">
                <a:solidFill>
                  <a:srgbClr val="505050"/>
                </a:solidFill>
                <a:latin typeface="Arial"/>
                <a:cs typeface="Arial"/>
              </a:rPr>
              <a:t>Content</a:t>
            </a:r>
            <a:endParaRPr sz="2448" dirty="0">
              <a:latin typeface="Arial"/>
              <a:cs typeface="Arial"/>
            </a:endParaRPr>
          </a:p>
        </p:txBody>
      </p:sp>
      <p:sp>
        <p:nvSpPr>
          <p:cNvPr id="88" name="object 88"/>
          <p:cNvSpPr/>
          <p:nvPr/>
        </p:nvSpPr>
        <p:spPr>
          <a:xfrm>
            <a:off x="7194361" y="5433535"/>
            <a:ext cx="466302" cy="466301"/>
          </a:xfrm>
          <a:prstGeom prst="rect">
            <a:avLst/>
          </a:prstGeom>
          <a:blipFill>
            <a:blip r:embed="rId12" cstate="print"/>
            <a:stretch>
              <a:fillRect/>
            </a:stretch>
          </a:blipFill>
        </p:spPr>
        <p:txBody>
          <a:bodyPr wrap="square" lIns="0" tIns="0" rIns="0" bIns="0" rtlCol="0"/>
          <a:lstStyle/>
          <a:p>
            <a:endParaRPr sz="1836"/>
          </a:p>
        </p:txBody>
      </p:sp>
      <p:sp>
        <p:nvSpPr>
          <p:cNvPr id="89" name="object 4">
            <a:extLst>
              <a:ext uri="{FF2B5EF4-FFF2-40B4-BE49-F238E27FC236}">
                <a16:creationId xmlns:a16="http://schemas.microsoft.com/office/drawing/2014/main" id="{13130AE0-11CC-4CCC-BAE2-FA86B583B25B}"/>
              </a:ext>
            </a:extLst>
          </p:cNvPr>
          <p:cNvSpPr txBox="1">
            <a:spLocks/>
          </p:cNvSpPr>
          <p:nvPr/>
        </p:nvSpPr>
        <p:spPr>
          <a:xfrm>
            <a:off x="179019" y="107500"/>
            <a:ext cx="12256573" cy="505522"/>
          </a:xfrm>
          <a:prstGeom prst="rect">
            <a:avLst/>
          </a:prstGeom>
        </p:spPr>
        <p:txBody>
          <a:bodyPr vert="horz" wrap="square" lIns="0" tIns="1295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953" defTabSz="932742">
              <a:lnSpc>
                <a:spcPct val="100000"/>
              </a:lnSpc>
              <a:spcBef>
                <a:spcPts val="102"/>
              </a:spcBef>
            </a:pPr>
            <a:r>
              <a:rPr lang="en-US" sz="3200" b="1" spc="-150" dirty="0">
                <a:ln w="3175">
                  <a:noFill/>
                </a:ln>
                <a:gradFill>
                  <a:gsLst>
                    <a:gs pos="1250">
                      <a:schemeClr val="tx1"/>
                    </a:gs>
                    <a:gs pos="100000">
                      <a:schemeClr val="tx1"/>
                    </a:gs>
                  </a:gsLst>
                  <a:lin ang="5400000" scaled="0"/>
                </a:gradFill>
                <a:ea typeface="+mn-ea"/>
                <a:cs typeface="Segoe UI" pitchFamily="34" charset="0"/>
              </a:rPr>
              <a:t>Conversation are Core to the Office 365 Platform</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bject 41"/>
          <p:cNvSpPr/>
          <p:nvPr/>
        </p:nvSpPr>
        <p:spPr>
          <a:xfrm>
            <a:off x="377031" y="4212651"/>
            <a:ext cx="3693497" cy="2143692"/>
          </a:xfrm>
          <a:custGeom>
            <a:avLst/>
            <a:gdLst/>
            <a:ahLst/>
            <a:cxnLst/>
            <a:rect l="l" t="t" r="r" b="b"/>
            <a:pathLst>
              <a:path w="3621404" h="2101850">
                <a:moveTo>
                  <a:pt x="3506596" y="0"/>
                </a:moveTo>
                <a:lnTo>
                  <a:pt x="114452" y="0"/>
                </a:lnTo>
                <a:lnTo>
                  <a:pt x="69903" y="8985"/>
                </a:lnTo>
                <a:lnTo>
                  <a:pt x="33523" y="33496"/>
                </a:lnTo>
                <a:lnTo>
                  <a:pt x="8994" y="69865"/>
                </a:lnTo>
                <a:lnTo>
                  <a:pt x="0" y="114426"/>
                </a:lnTo>
                <a:lnTo>
                  <a:pt x="0" y="1987143"/>
                </a:lnTo>
                <a:lnTo>
                  <a:pt x="8994" y="2031693"/>
                </a:lnTo>
                <a:lnTo>
                  <a:pt x="33523" y="2068073"/>
                </a:lnTo>
                <a:lnTo>
                  <a:pt x="69903" y="2092600"/>
                </a:lnTo>
                <a:lnTo>
                  <a:pt x="114452" y="2101594"/>
                </a:lnTo>
                <a:lnTo>
                  <a:pt x="3506596" y="2101594"/>
                </a:lnTo>
                <a:lnTo>
                  <a:pt x="3551158" y="2092600"/>
                </a:lnTo>
                <a:lnTo>
                  <a:pt x="3587527" y="2068073"/>
                </a:lnTo>
                <a:lnTo>
                  <a:pt x="3612038" y="2031693"/>
                </a:lnTo>
                <a:lnTo>
                  <a:pt x="3621024" y="1987143"/>
                </a:lnTo>
                <a:lnTo>
                  <a:pt x="3621024" y="114426"/>
                </a:lnTo>
                <a:lnTo>
                  <a:pt x="3612038" y="69865"/>
                </a:lnTo>
                <a:lnTo>
                  <a:pt x="3587527" y="33496"/>
                </a:lnTo>
                <a:lnTo>
                  <a:pt x="3551158" y="8985"/>
                </a:lnTo>
                <a:lnTo>
                  <a:pt x="3506596" y="0"/>
                </a:lnTo>
                <a:close/>
              </a:path>
            </a:pathLst>
          </a:custGeom>
          <a:solidFill>
            <a:srgbClr val="F8F8F7"/>
          </a:solidFill>
        </p:spPr>
        <p:txBody>
          <a:bodyPr wrap="square" lIns="0" tIns="0" rIns="0" bIns="0" rtlCol="0"/>
          <a:lstStyle/>
          <a:p>
            <a:pPr defTabSz="932597"/>
            <a:endParaRPr sz="1836">
              <a:solidFill>
                <a:srgbClr val="4C5A67"/>
              </a:solidFill>
              <a:latin typeface="Calibri" panose="020F0502020204030204"/>
            </a:endParaRPr>
          </a:p>
        </p:txBody>
      </p:sp>
      <p:sp>
        <p:nvSpPr>
          <p:cNvPr id="42" name="object 42"/>
          <p:cNvSpPr txBox="1"/>
          <p:nvPr/>
        </p:nvSpPr>
        <p:spPr>
          <a:xfrm>
            <a:off x="1099903" y="4338294"/>
            <a:ext cx="1932560" cy="398947"/>
          </a:xfrm>
          <a:prstGeom prst="rect">
            <a:avLst/>
          </a:prstGeom>
        </p:spPr>
        <p:txBody>
          <a:bodyPr vert="horz" wrap="square" lIns="0" tIns="12953" rIns="0" bIns="0" rtlCol="0">
            <a:spAutoFit/>
          </a:bodyPr>
          <a:lstStyle/>
          <a:p>
            <a:pPr marL="12953" defTabSz="932597">
              <a:spcBef>
                <a:spcPts val="102"/>
              </a:spcBef>
            </a:pPr>
            <a:r>
              <a:rPr sz="2448" b="1" spc="-189" dirty="0">
                <a:solidFill>
                  <a:srgbClr val="D73A00"/>
                </a:solidFill>
                <a:latin typeface="Arial"/>
                <a:cs typeface="Arial"/>
              </a:rPr>
              <a:t>1</a:t>
            </a:r>
            <a:r>
              <a:rPr sz="2448" b="1" spc="-283" baseline="24305" dirty="0">
                <a:solidFill>
                  <a:srgbClr val="D73A00"/>
                </a:solidFill>
                <a:latin typeface="Arial"/>
                <a:cs typeface="Arial"/>
              </a:rPr>
              <a:t>st </a:t>
            </a:r>
            <a:r>
              <a:rPr sz="2448" b="1" spc="-82" dirty="0">
                <a:solidFill>
                  <a:srgbClr val="D73A00"/>
                </a:solidFill>
                <a:latin typeface="Arial"/>
                <a:cs typeface="Arial"/>
              </a:rPr>
              <a:t>Party</a:t>
            </a:r>
            <a:r>
              <a:rPr sz="2448" b="1" spc="-184" dirty="0">
                <a:solidFill>
                  <a:srgbClr val="D73A00"/>
                </a:solidFill>
                <a:latin typeface="Arial"/>
                <a:cs typeface="Arial"/>
              </a:rPr>
              <a:t> </a:t>
            </a:r>
            <a:r>
              <a:rPr sz="2448" b="1" spc="-122" dirty="0">
                <a:solidFill>
                  <a:srgbClr val="D73A00"/>
                </a:solidFill>
                <a:latin typeface="Arial"/>
                <a:cs typeface="Arial"/>
              </a:rPr>
              <a:t>Apps</a:t>
            </a:r>
            <a:endParaRPr sz="2448">
              <a:solidFill>
                <a:srgbClr val="4C5A67"/>
              </a:solidFill>
              <a:latin typeface="Arial"/>
              <a:cs typeface="Arial"/>
            </a:endParaRPr>
          </a:p>
        </p:txBody>
      </p:sp>
      <p:sp>
        <p:nvSpPr>
          <p:cNvPr id="43" name="object 43"/>
          <p:cNvSpPr/>
          <p:nvPr/>
        </p:nvSpPr>
        <p:spPr>
          <a:xfrm>
            <a:off x="465629" y="4941635"/>
            <a:ext cx="3604771" cy="1209794"/>
          </a:xfrm>
          <a:custGeom>
            <a:avLst/>
            <a:gdLst/>
            <a:ahLst/>
            <a:cxnLst/>
            <a:rect l="l" t="t" r="r" b="b"/>
            <a:pathLst>
              <a:path w="3534410" h="1186179">
                <a:moveTo>
                  <a:pt x="0" y="1185671"/>
                </a:moveTo>
                <a:lnTo>
                  <a:pt x="3534155" y="1185671"/>
                </a:lnTo>
                <a:lnTo>
                  <a:pt x="3534155" y="0"/>
                </a:lnTo>
                <a:lnTo>
                  <a:pt x="0" y="0"/>
                </a:lnTo>
                <a:lnTo>
                  <a:pt x="0" y="1185671"/>
                </a:lnTo>
                <a:close/>
              </a:path>
            </a:pathLst>
          </a:custGeom>
          <a:solidFill>
            <a:srgbClr val="F8F8F7"/>
          </a:solidFill>
        </p:spPr>
        <p:txBody>
          <a:bodyPr wrap="square" lIns="0" tIns="0" rIns="0" bIns="0" rtlCol="0"/>
          <a:lstStyle/>
          <a:p>
            <a:pPr defTabSz="932597"/>
            <a:endParaRPr sz="1836">
              <a:solidFill>
                <a:srgbClr val="4C5A67"/>
              </a:solidFill>
              <a:latin typeface="Calibri" panose="020F0502020204030204"/>
            </a:endParaRPr>
          </a:p>
        </p:txBody>
      </p:sp>
      <p:sp>
        <p:nvSpPr>
          <p:cNvPr id="44" name="object 44"/>
          <p:cNvSpPr/>
          <p:nvPr/>
        </p:nvSpPr>
        <p:spPr>
          <a:xfrm>
            <a:off x="663211" y="5164775"/>
            <a:ext cx="48094" cy="48094"/>
          </a:xfrm>
          <a:prstGeom prst="rect">
            <a:avLst/>
          </a:prstGeom>
          <a:blipFill>
            <a:blip r:embed="rId3"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45" name="object 45"/>
          <p:cNvSpPr/>
          <p:nvPr/>
        </p:nvSpPr>
        <p:spPr>
          <a:xfrm>
            <a:off x="1020424" y="5110981"/>
            <a:ext cx="2026313" cy="191637"/>
          </a:xfrm>
          <a:prstGeom prst="rect">
            <a:avLst/>
          </a:prstGeom>
          <a:blipFill>
            <a:blip r:embed="rId4"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46" name="object 46"/>
          <p:cNvSpPr/>
          <p:nvPr/>
        </p:nvSpPr>
        <p:spPr>
          <a:xfrm>
            <a:off x="663211" y="5530044"/>
            <a:ext cx="48094" cy="48094"/>
          </a:xfrm>
          <a:prstGeom prst="rect">
            <a:avLst/>
          </a:prstGeom>
          <a:blipFill>
            <a:blip r:embed="rId5"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47" name="object 47"/>
          <p:cNvSpPr/>
          <p:nvPr/>
        </p:nvSpPr>
        <p:spPr>
          <a:xfrm>
            <a:off x="1011512" y="5476251"/>
            <a:ext cx="2577171" cy="148283"/>
          </a:xfrm>
          <a:prstGeom prst="rect">
            <a:avLst/>
          </a:prstGeom>
          <a:blipFill>
            <a:blip r:embed="rId6"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48" name="object 48"/>
          <p:cNvSpPr/>
          <p:nvPr/>
        </p:nvSpPr>
        <p:spPr>
          <a:xfrm>
            <a:off x="663211" y="5895314"/>
            <a:ext cx="48094" cy="48094"/>
          </a:xfrm>
          <a:prstGeom prst="rect">
            <a:avLst/>
          </a:prstGeom>
          <a:blipFill>
            <a:blip r:embed="rId7"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49" name="object 49"/>
          <p:cNvSpPr/>
          <p:nvPr/>
        </p:nvSpPr>
        <p:spPr>
          <a:xfrm>
            <a:off x="1020424" y="5843606"/>
            <a:ext cx="2757889" cy="189551"/>
          </a:xfrm>
          <a:prstGeom prst="rect">
            <a:avLst/>
          </a:prstGeom>
          <a:blipFill>
            <a:blip r:embed="rId8"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50" name="object 50"/>
          <p:cNvSpPr/>
          <p:nvPr/>
        </p:nvSpPr>
        <p:spPr>
          <a:xfrm>
            <a:off x="4418312" y="4212651"/>
            <a:ext cx="3693497" cy="2143692"/>
          </a:xfrm>
          <a:custGeom>
            <a:avLst/>
            <a:gdLst/>
            <a:ahLst/>
            <a:cxnLst/>
            <a:rect l="l" t="t" r="r" b="b"/>
            <a:pathLst>
              <a:path w="3621404" h="2101850">
                <a:moveTo>
                  <a:pt x="3506596" y="0"/>
                </a:moveTo>
                <a:lnTo>
                  <a:pt x="114426" y="0"/>
                </a:lnTo>
                <a:lnTo>
                  <a:pt x="69865" y="8985"/>
                </a:lnTo>
                <a:lnTo>
                  <a:pt x="33496" y="33496"/>
                </a:lnTo>
                <a:lnTo>
                  <a:pt x="8985" y="69865"/>
                </a:lnTo>
                <a:lnTo>
                  <a:pt x="0" y="114426"/>
                </a:lnTo>
                <a:lnTo>
                  <a:pt x="0" y="1987143"/>
                </a:lnTo>
                <a:lnTo>
                  <a:pt x="8985" y="2031693"/>
                </a:lnTo>
                <a:lnTo>
                  <a:pt x="33496" y="2068073"/>
                </a:lnTo>
                <a:lnTo>
                  <a:pt x="69865" y="2092600"/>
                </a:lnTo>
                <a:lnTo>
                  <a:pt x="114426" y="2101594"/>
                </a:lnTo>
                <a:lnTo>
                  <a:pt x="3506596" y="2101594"/>
                </a:lnTo>
                <a:lnTo>
                  <a:pt x="3551158" y="2092600"/>
                </a:lnTo>
                <a:lnTo>
                  <a:pt x="3587527" y="2068073"/>
                </a:lnTo>
                <a:lnTo>
                  <a:pt x="3612038" y="2031693"/>
                </a:lnTo>
                <a:lnTo>
                  <a:pt x="3621023" y="1987143"/>
                </a:lnTo>
                <a:lnTo>
                  <a:pt x="3621023" y="114426"/>
                </a:lnTo>
                <a:lnTo>
                  <a:pt x="3612038" y="69865"/>
                </a:lnTo>
                <a:lnTo>
                  <a:pt x="3587527" y="33496"/>
                </a:lnTo>
                <a:lnTo>
                  <a:pt x="3551158" y="8985"/>
                </a:lnTo>
                <a:lnTo>
                  <a:pt x="3506596" y="0"/>
                </a:lnTo>
                <a:close/>
              </a:path>
            </a:pathLst>
          </a:custGeom>
          <a:solidFill>
            <a:srgbClr val="F8F8F7"/>
          </a:solidFill>
        </p:spPr>
        <p:txBody>
          <a:bodyPr wrap="square" lIns="0" tIns="0" rIns="0" bIns="0" rtlCol="0"/>
          <a:lstStyle/>
          <a:p>
            <a:pPr defTabSz="932597"/>
            <a:endParaRPr sz="1836">
              <a:solidFill>
                <a:srgbClr val="4C5A67"/>
              </a:solidFill>
              <a:latin typeface="Calibri" panose="020F0502020204030204"/>
            </a:endParaRPr>
          </a:p>
        </p:txBody>
      </p:sp>
      <p:sp>
        <p:nvSpPr>
          <p:cNvPr id="51" name="object 51"/>
          <p:cNvSpPr txBox="1"/>
          <p:nvPr/>
        </p:nvSpPr>
        <p:spPr>
          <a:xfrm>
            <a:off x="5141210" y="4338294"/>
            <a:ext cx="2018050" cy="398947"/>
          </a:xfrm>
          <a:prstGeom prst="rect">
            <a:avLst/>
          </a:prstGeom>
        </p:spPr>
        <p:txBody>
          <a:bodyPr vert="horz" wrap="square" lIns="0" tIns="12953" rIns="0" bIns="0" rtlCol="0">
            <a:spAutoFit/>
          </a:bodyPr>
          <a:lstStyle/>
          <a:p>
            <a:pPr marL="12953" defTabSz="932597">
              <a:spcBef>
                <a:spcPts val="102"/>
              </a:spcBef>
            </a:pPr>
            <a:r>
              <a:rPr sz="2448" b="1" spc="-25" dirty="0">
                <a:solidFill>
                  <a:srgbClr val="D73A00"/>
                </a:solidFill>
                <a:latin typeface="Arial"/>
                <a:cs typeface="Arial"/>
              </a:rPr>
              <a:t>3</a:t>
            </a:r>
            <a:r>
              <a:rPr sz="2448" b="1" spc="-38" baseline="24305" dirty="0">
                <a:solidFill>
                  <a:srgbClr val="D73A00"/>
                </a:solidFill>
                <a:latin typeface="Arial"/>
                <a:cs typeface="Arial"/>
              </a:rPr>
              <a:t>rd </a:t>
            </a:r>
            <a:r>
              <a:rPr sz="2448" b="1" spc="-82" dirty="0">
                <a:solidFill>
                  <a:srgbClr val="D73A00"/>
                </a:solidFill>
                <a:latin typeface="Arial"/>
                <a:cs typeface="Arial"/>
              </a:rPr>
              <a:t>Party</a:t>
            </a:r>
            <a:r>
              <a:rPr sz="2448" b="1" spc="-255" dirty="0">
                <a:solidFill>
                  <a:srgbClr val="D73A00"/>
                </a:solidFill>
                <a:latin typeface="Arial"/>
                <a:cs typeface="Arial"/>
              </a:rPr>
              <a:t> </a:t>
            </a:r>
            <a:r>
              <a:rPr sz="2448" b="1" spc="-116" dirty="0">
                <a:solidFill>
                  <a:srgbClr val="D73A00"/>
                </a:solidFill>
                <a:latin typeface="Arial"/>
                <a:cs typeface="Arial"/>
              </a:rPr>
              <a:t>Apps</a:t>
            </a:r>
            <a:endParaRPr sz="2448">
              <a:solidFill>
                <a:srgbClr val="4C5A67"/>
              </a:solidFill>
              <a:latin typeface="Arial"/>
              <a:cs typeface="Arial"/>
            </a:endParaRPr>
          </a:p>
        </p:txBody>
      </p:sp>
      <p:sp>
        <p:nvSpPr>
          <p:cNvPr id="52" name="object 52"/>
          <p:cNvSpPr/>
          <p:nvPr/>
        </p:nvSpPr>
        <p:spPr>
          <a:xfrm>
            <a:off x="4506910" y="4941635"/>
            <a:ext cx="3337294" cy="1209794"/>
          </a:xfrm>
          <a:custGeom>
            <a:avLst/>
            <a:gdLst/>
            <a:ahLst/>
            <a:cxnLst/>
            <a:rect l="l" t="t" r="r" b="b"/>
            <a:pathLst>
              <a:path w="3272154" h="1186179">
                <a:moveTo>
                  <a:pt x="0" y="1185671"/>
                </a:moveTo>
                <a:lnTo>
                  <a:pt x="3272028" y="1185671"/>
                </a:lnTo>
                <a:lnTo>
                  <a:pt x="3272028" y="0"/>
                </a:lnTo>
                <a:lnTo>
                  <a:pt x="0" y="0"/>
                </a:lnTo>
                <a:lnTo>
                  <a:pt x="0" y="1185671"/>
                </a:lnTo>
                <a:close/>
              </a:path>
            </a:pathLst>
          </a:custGeom>
          <a:solidFill>
            <a:srgbClr val="F8F8F7"/>
          </a:solidFill>
        </p:spPr>
        <p:txBody>
          <a:bodyPr wrap="square" lIns="0" tIns="0" rIns="0" bIns="0" rtlCol="0"/>
          <a:lstStyle/>
          <a:p>
            <a:pPr defTabSz="932597"/>
            <a:endParaRPr sz="1836">
              <a:solidFill>
                <a:srgbClr val="4C5A67"/>
              </a:solidFill>
              <a:latin typeface="Calibri" panose="020F0502020204030204"/>
            </a:endParaRPr>
          </a:p>
        </p:txBody>
      </p:sp>
      <p:sp>
        <p:nvSpPr>
          <p:cNvPr id="53" name="object 53"/>
          <p:cNvSpPr/>
          <p:nvPr/>
        </p:nvSpPr>
        <p:spPr>
          <a:xfrm>
            <a:off x="4704180" y="5164775"/>
            <a:ext cx="48054" cy="48094"/>
          </a:xfrm>
          <a:prstGeom prst="rect">
            <a:avLst/>
          </a:prstGeom>
          <a:blipFill>
            <a:blip r:embed="rId9"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54" name="object 54"/>
          <p:cNvSpPr/>
          <p:nvPr/>
        </p:nvSpPr>
        <p:spPr>
          <a:xfrm>
            <a:off x="5061421" y="5110981"/>
            <a:ext cx="1867796" cy="191637"/>
          </a:xfrm>
          <a:prstGeom prst="rect">
            <a:avLst/>
          </a:prstGeom>
          <a:blipFill>
            <a:blip r:embed="rId10"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55" name="object 55"/>
          <p:cNvSpPr/>
          <p:nvPr/>
        </p:nvSpPr>
        <p:spPr>
          <a:xfrm>
            <a:off x="4704180" y="5530044"/>
            <a:ext cx="48054" cy="48094"/>
          </a:xfrm>
          <a:prstGeom prst="rect">
            <a:avLst/>
          </a:prstGeom>
          <a:blipFill>
            <a:blip r:embed="rId11"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56" name="object 56"/>
          <p:cNvSpPr/>
          <p:nvPr/>
        </p:nvSpPr>
        <p:spPr>
          <a:xfrm>
            <a:off x="5061420" y="5478337"/>
            <a:ext cx="2181256" cy="188502"/>
          </a:xfrm>
          <a:prstGeom prst="rect">
            <a:avLst/>
          </a:prstGeom>
          <a:blipFill>
            <a:blip r:embed="rId12"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57" name="object 57"/>
          <p:cNvSpPr/>
          <p:nvPr/>
        </p:nvSpPr>
        <p:spPr>
          <a:xfrm>
            <a:off x="4704180" y="5895314"/>
            <a:ext cx="48054" cy="48094"/>
          </a:xfrm>
          <a:prstGeom prst="rect">
            <a:avLst/>
          </a:prstGeom>
          <a:blipFill>
            <a:blip r:embed="rId13"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58" name="object 58"/>
          <p:cNvSpPr/>
          <p:nvPr/>
        </p:nvSpPr>
        <p:spPr>
          <a:xfrm>
            <a:off x="5061421" y="5843606"/>
            <a:ext cx="2239024" cy="146108"/>
          </a:xfrm>
          <a:prstGeom prst="rect">
            <a:avLst/>
          </a:prstGeom>
          <a:blipFill>
            <a:blip r:embed="rId14"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59" name="object 59"/>
          <p:cNvSpPr/>
          <p:nvPr/>
        </p:nvSpPr>
        <p:spPr>
          <a:xfrm>
            <a:off x="8459593" y="4212651"/>
            <a:ext cx="3691555" cy="2143692"/>
          </a:xfrm>
          <a:custGeom>
            <a:avLst/>
            <a:gdLst/>
            <a:ahLst/>
            <a:cxnLst/>
            <a:rect l="l" t="t" r="r" b="b"/>
            <a:pathLst>
              <a:path w="3619500" h="2101850">
                <a:moveTo>
                  <a:pt x="3505073" y="0"/>
                </a:moveTo>
                <a:lnTo>
                  <a:pt x="114426" y="0"/>
                </a:lnTo>
                <a:lnTo>
                  <a:pt x="69865" y="8985"/>
                </a:lnTo>
                <a:lnTo>
                  <a:pt x="33496" y="33496"/>
                </a:lnTo>
                <a:lnTo>
                  <a:pt x="8985" y="69865"/>
                </a:lnTo>
                <a:lnTo>
                  <a:pt x="0" y="114426"/>
                </a:lnTo>
                <a:lnTo>
                  <a:pt x="0" y="1987143"/>
                </a:lnTo>
                <a:lnTo>
                  <a:pt x="8985" y="2031693"/>
                </a:lnTo>
                <a:lnTo>
                  <a:pt x="33496" y="2068073"/>
                </a:lnTo>
                <a:lnTo>
                  <a:pt x="69865" y="2092600"/>
                </a:lnTo>
                <a:lnTo>
                  <a:pt x="114426" y="2101594"/>
                </a:lnTo>
                <a:lnTo>
                  <a:pt x="3505073" y="2101594"/>
                </a:lnTo>
                <a:lnTo>
                  <a:pt x="3549634" y="2092600"/>
                </a:lnTo>
                <a:lnTo>
                  <a:pt x="3586003" y="2068073"/>
                </a:lnTo>
                <a:lnTo>
                  <a:pt x="3610514" y="2031693"/>
                </a:lnTo>
                <a:lnTo>
                  <a:pt x="3619500" y="1987143"/>
                </a:lnTo>
                <a:lnTo>
                  <a:pt x="3619500" y="114426"/>
                </a:lnTo>
                <a:lnTo>
                  <a:pt x="3610514" y="69865"/>
                </a:lnTo>
                <a:lnTo>
                  <a:pt x="3586003" y="33496"/>
                </a:lnTo>
                <a:lnTo>
                  <a:pt x="3549634" y="8985"/>
                </a:lnTo>
                <a:lnTo>
                  <a:pt x="3505073" y="0"/>
                </a:lnTo>
                <a:close/>
              </a:path>
            </a:pathLst>
          </a:custGeom>
          <a:solidFill>
            <a:srgbClr val="F8F8F7"/>
          </a:solidFill>
        </p:spPr>
        <p:txBody>
          <a:bodyPr wrap="square" lIns="0" tIns="0" rIns="0" bIns="0" rtlCol="0"/>
          <a:lstStyle/>
          <a:p>
            <a:pPr defTabSz="932597"/>
            <a:endParaRPr sz="1836">
              <a:solidFill>
                <a:srgbClr val="4C5A67"/>
              </a:solidFill>
              <a:latin typeface="Calibri" panose="020F0502020204030204"/>
            </a:endParaRPr>
          </a:p>
        </p:txBody>
      </p:sp>
      <p:sp>
        <p:nvSpPr>
          <p:cNvPr id="60" name="object 60"/>
          <p:cNvSpPr txBox="1"/>
          <p:nvPr/>
        </p:nvSpPr>
        <p:spPr>
          <a:xfrm>
            <a:off x="9182749" y="4338294"/>
            <a:ext cx="1909246" cy="398947"/>
          </a:xfrm>
          <a:prstGeom prst="rect">
            <a:avLst/>
          </a:prstGeom>
        </p:spPr>
        <p:txBody>
          <a:bodyPr vert="horz" wrap="square" lIns="0" tIns="12953" rIns="0" bIns="0" rtlCol="0">
            <a:spAutoFit/>
          </a:bodyPr>
          <a:lstStyle/>
          <a:p>
            <a:pPr marL="12953" defTabSz="932597">
              <a:spcBef>
                <a:spcPts val="102"/>
              </a:spcBef>
            </a:pPr>
            <a:r>
              <a:rPr sz="2448" b="1" spc="-107" dirty="0">
                <a:solidFill>
                  <a:srgbClr val="D73A00"/>
                </a:solidFill>
                <a:latin typeface="Arial"/>
                <a:cs typeface="Arial"/>
              </a:rPr>
              <a:t>Custom</a:t>
            </a:r>
            <a:r>
              <a:rPr sz="2448" b="1" spc="-71" dirty="0">
                <a:solidFill>
                  <a:srgbClr val="D73A00"/>
                </a:solidFill>
                <a:latin typeface="Arial"/>
                <a:cs typeface="Arial"/>
              </a:rPr>
              <a:t> </a:t>
            </a:r>
            <a:r>
              <a:rPr sz="2448" b="1" spc="-122" dirty="0">
                <a:solidFill>
                  <a:srgbClr val="D73A00"/>
                </a:solidFill>
                <a:latin typeface="Arial"/>
                <a:cs typeface="Arial"/>
              </a:rPr>
              <a:t>Apps</a:t>
            </a:r>
            <a:endParaRPr sz="2448">
              <a:solidFill>
                <a:srgbClr val="4C5A67"/>
              </a:solidFill>
              <a:latin typeface="Arial"/>
              <a:cs typeface="Arial"/>
            </a:endParaRPr>
          </a:p>
        </p:txBody>
      </p:sp>
      <p:sp>
        <p:nvSpPr>
          <p:cNvPr id="61" name="object 61"/>
          <p:cNvSpPr/>
          <p:nvPr/>
        </p:nvSpPr>
        <p:spPr>
          <a:xfrm>
            <a:off x="8548191" y="4941635"/>
            <a:ext cx="3603476" cy="1209794"/>
          </a:xfrm>
          <a:custGeom>
            <a:avLst/>
            <a:gdLst/>
            <a:ahLst/>
            <a:cxnLst/>
            <a:rect l="l" t="t" r="r" b="b"/>
            <a:pathLst>
              <a:path w="3533140" h="1186179">
                <a:moveTo>
                  <a:pt x="0" y="1185671"/>
                </a:moveTo>
                <a:lnTo>
                  <a:pt x="3532631" y="1185671"/>
                </a:lnTo>
                <a:lnTo>
                  <a:pt x="3532631" y="0"/>
                </a:lnTo>
                <a:lnTo>
                  <a:pt x="0" y="0"/>
                </a:lnTo>
                <a:lnTo>
                  <a:pt x="0" y="1185671"/>
                </a:lnTo>
                <a:close/>
              </a:path>
            </a:pathLst>
          </a:custGeom>
          <a:solidFill>
            <a:srgbClr val="F8F8F7"/>
          </a:solidFill>
        </p:spPr>
        <p:txBody>
          <a:bodyPr wrap="square" lIns="0" tIns="0" rIns="0" bIns="0" rtlCol="0"/>
          <a:lstStyle/>
          <a:p>
            <a:pPr defTabSz="932597"/>
            <a:endParaRPr sz="1836">
              <a:solidFill>
                <a:srgbClr val="4C5A67"/>
              </a:solidFill>
              <a:latin typeface="Calibri" panose="020F0502020204030204"/>
            </a:endParaRPr>
          </a:p>
        </p:txBody>
      </p:sp>
      <p:sp>
        <p:nvSpPr>
          <p:cNvPr id="62" name="object 62"/>
          <p:cNvSpPr/>
          <p:nvPr/>
        </p:nvSpPr>
        <p:spPr>
          <a:xfrm>
            <a:off x="8745203" y="5164775"/>
            <a:ext cx="48054" cy="48094"/>
          </a:xfrm>
          <a:prstGeom prst="rect">
            <a:avLst/>
          </a:prstGeom>
          <a:blipFill>
            <a:blip r:embed="rId9"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63" name="object 63"/>
          <p:cNvSpPr/>
          <p:nvPr/>
        </p:nvSpPr>
        <p:spPr>
          <a:xfrm>
            <a:off x="9102312" y="5113067"/>
            <a:ext cx="2176981" cy="189551"/>
          </a:xfrm>
          <a:prstGeom prst="rect">
            <a:avLst/>
          </a:prstGeom>
          <a:blipFill>
            <a:blip r:embed="rId15"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64" name="object 64"/>
          <p:cNvSpPr/>
          <p:nvPr/>
        </p:nvSpPr>
        <p:spPr>
          <a:xfrm>
            <a:off x="8745203" y="5530044"/>
            <a:ext cx="48054" cy="48094"/>
          </a:xfrm>
          <a:prstGeom prst="rect">
            <a:avLst/>
          </a:prstGeom>
          <a:blipFill>
            <a:blip r:embed="rId11"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65" name="object 65"/>
          <p:cNvSpPr/>
          <p:nvPr/>
        </p:nvSpPr>
        <p:spPr>
          <a:xfrm>
            <a:off x="9093504" y="5476250"/>
            <a:ext cx="2723202" cy="191637"/>
          </a:xfrm>
          <a:prstGeom prst="rect">
            <a:avLst/>
          </a:prstGeom>
          <a:blipFill>
            <a:blip r:embed="rId16"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66" name="object 66"/>
          <p:cNvSpPr/>
          <p:nvPr/>
        </p:nvSpPr>
        <p:spPr>
          <a:xfrm>
            <a:off x="8745203" y="5895314"/>
            <a:ext cx="48054" cy="48094"/>
          </a:xfrm>
          <a:prstGeom prst="rect">
            <a:avLst/>
          </a:prstGeom>
          <a:blipFill>
            <a:blip r:embed="rId13"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67" name="object 67"/>
          <p:cNvSpPr/>
          <p:nvPr/>
        </p:nvSpPr>
        <p:spPr>
          <a:xfrm>
            <a:off x="9086640" y="5843606"/>
            <a:ext cx="2428525" cy="189551"/>
          </a:xfrm>
          <a:prstGeom prst="rect">
            <a:avLst/>
          </a:prstGeom>
          <a:blipFill>
            <a:blip r:embed="rId17"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3" name="object 3"/>
          <p:cNvSpPr/>
          <p:nvPr/>
        </p:nvSpPr>
        <p:spPr>
          <a:xfrm>
            <a:off x="1335410" y="1726870"/>
            <a:ext cx="1437634" cy="131601"/>
          </a:xfrm>
          <a:prstGeom prst="rect">
            <a:avLst/>
          </a:prstGeom>
          <a:blipFill>
            <a:blip r:embed="rId18"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4" name="object 4"/>
          <p:cNvSpPr/>
          <p:nvPr/>
        </p:nvSpPr>
        <p:spPr>
          <a:xfrm>
            <a:off x="1025191" y="1955358"/>
            <a:ext cx="2058204" cy="1420925"/>
          </a:xfrm>
          <a:custGeom>
            <a:avLst/>
            <a:gdLst/>
            <a:ahLst/>
            <a:cxnLst/>
            <a:rect l="l" t="t" r="r" b="b"/>
            <a:pathLst>
              <a:path w="2018030" h="1393189">
                <a:moveTo>
                  <a:pt x="0" y="1392936"/>
                </a:moveTo>
                <a:lnTo>
                  <a:pt x="2017776" y="1392936"/>
                </a:lnTo>
                <a:lnTo>
                  <a:pt x="2017776" y="0"/>
                </a:lnTo>
                <a:lnTo>
                  <a:pt x="0" y="0"/>
                </a:lnTo>
                <a:lnTo>
                  <a:pt x="0" y="1392936"/>
                </a:lnTo>
                <a:close/>
              </a:path>
            </a:pathLst>
          </a:custGeom>
          <a:solidFill>
            <a:srgbClr val="D2D2D2"/>
          </a:solidFill>
        </p:spPr>
        <p:txBody>
          <a:bodyPr wrap="square" lIns="0" tIns="0" rIns="0" bIns="0" rtlCol="0"/>
          <a:lstStyle/>
          <a:p>
            <a:pPr defTabSz="932597"/>
            <a:endParaRPr sz="1836">
              <a:solidFill>
                <a:srgbClr val="4C5A67"/>
              </a:solidFill>
              <a:latin typeface="Calibri" panose="020F0502020204030204"/>
            </a:endParaRPr>
          </a:p>
        </p:txBody>
      </p:sp>
      <p:sp>
        <p:nvSpPr>
          <p:cNvPr id="5" name="object 5"/>
          <p:cNvSpPr/>
          <p:nvPr/>
        </p:nvSpPr>
        <p:spPr>
          <a:xfrm>
            <a:off x="2030848" y="1986445"/>
            <a:ext cx="46630" cy="45335"/>
          </a:xfrm>
          <a:custGeom>
            <a:avLst/>
            <a:gdLst/>
            <a:ahLst/>
            <a:cxnLst/>
            <a:rect l="l" t="t" r="r" b="b"/>
            <a:pathLst>
              <a:path w="45719" h="44450">
                <a:moveTo>
                  <a:pt x="22860" y="0"/>
                </a:moveTo>
                <a:lnTo>
                  <a:pt x="13983" y="1738"/>
                </a:lnTo>
                <a:lnTo>
                  <a:pt x="6715" y="6476"/>
                </a:lnTo>
                <a:lnTo>
                  <a:pt x="1803" y="13501"/>
                </a:lnTo>
                <a:lnTo>
                  <a:pt x="0" y="22098"/>
                </a:lnTo>
                <a:lnTo>
                  <a:pt x="1803" y="30694"/>
                </a:lnTo>
                <a:lnTo>
                  <a:pt x="6715" y="37718"/>
                </a:lnTo>
                <a:lnTo>
                  <a:pt x="13983" y="42457"/>
                </a:lnTo>
                <a:lnTo>
                  <a:pt x="22860" y="44195"/>
                </a:lnTo>
                <a:lnTo>
                  <a:pt x="31736" y="42457"/>
                </a:lnTo>
                <a:lnTo>
                  <a:pt x="39004" y="37718"/>
                </a:lnTo>
                <a:lnTo>
                  <a:pt x="43916" y="30694"/>
                </a:lnTo>
                <a:lnTo>
                  <a:pt x="45719" y="22098"/>
                </a:lnTo>
                <a:lnTo>
                  <a:pt x="43916" y="13501"/>
                </a:lnTo>
                <a:lnTo>
                  <a:pt x="39004" y="6476"/>
                </a:lnTo>
                <a:lnTo>
                  <a:pt x="31736" y="1738"/>
                </a:lnTo>
                <a:lnTo>
                  <a:pt x="22860" y="0"/>
                </a:lnTo>
                <a:close/>
              </a:path>
            </a:pathLst>
          </a:custGeom>
          <a:solidFill>
            <a:srgbClr val="333333"/>
          </a:solidFill>
        </p:spPr>
        <p:txBody>
          <a:bodyPr wrap="square" lIns="0" tIns="0" rIns="0" bIns="0" rtlCol="0"/>
          <a:lstStyle/>
          <a:p>
            <a:pPr defTabSz="932597"/>
            <a:endParaRPr sz="1836">
              <a:solidFill>
                <a:srgbClr val="4C5A67"/>
              </a:solidFill>
              <a:latin typeface="Calibri" panose="020F0502020204030204"/>
            </a:endParaRPr>
          </a:p>
        </p:txBody>
      </p:sp>
      <p:sp>
        <p:nvSpPr>
          <p:cNvPr id="6" name="object 6"/>
          <p:cNvSpPr/>
          <p:nvPr/>
        </p:nvSpPr>
        <p:spPr>
          <a:xfrm>
            <a:off x="1101353" y="2064161"/>
            <a:ext cx="1919608" cy="1251243"/>
          </a:xfrm>
          <a:custGeom>
            <a:avLst/>
            <a:gdLst/>
            <a:ahLst/>
            <a:cxnLst/>
            <a:rect l="l" t="t" r="r" b="b"/>
            <a:pathLst>
              <a:path w="1882139" h="1226820">
                <a:moveTo>
                  <a:pt x="0" y="1226819"/>
                </a:moveTo>
                <a:lnTo>
                  <a:pt x="1882139" y="1226819"/>
                </a:lnTo>
                <a:lnTo>
                  <a:pt x="1882139" y="0"/>
                </a:lnTo>
                <a:lnTo>
                  <a:pt x="0" y="0"/>
                </a:lnTo>
                <a:lnTo>
                  <a:pt x="0" y="1226819"/>
                </a:lnTo>
                <a:close/>
              </a:path>
            </a:pathLst>
          </a:custGeom>
          <a:solidFill>
            <a:srgbClr val="E6E6E6"/>
          </a:solidFill>
        </p:spPr>
        <p:txBody>
          <a:bodyPr wrap="square" lIns="0" tIns="0" rIns="0" bIns="0" rtlCol="0"/>
          <a:lstStyle/>
          <a:p>
            <a:pPr defTabSz="932597"/>
            <a:endParaRPr sz="1836">
              <a:solidFill>
                <a:srgbClr val="4C5A67"/>
              </a:solidFill>
              <a:latin typeface="Calibri" panose="020F0502020204030204"/>
            </a:endParaRPr>
          </a:p>
        </p:txBody>
      </p:sp>
      <p:sp>
        <p:nvSpPr>
          <p:cNvPr id="7" name="object 7"/>
          <p:cNvSpPr/>
          <p:nvPr/>
        </p:nvSpPr>
        <p:spPr>
          <a:xfrm>
            <a:off x="704998" y="3391566"/>
            <a:ext cx="2667634" cy="108804"/>
          </a:xfrm>
          <a:custGeom>
            <a:avLst/>
            <a:gdLst/>
            <a:ahLst/>
            <a:cxnLst/>
            <a:rect l="l" t="t" r="r" b="b"/>
            <a:pathLst>
              <a:path w="2615565" h="106679">
                <a:moveTo>
                  <a:pt x="2615183" y="0"/>
                </a:moveTo>
                <a:lnTo>
                  <a:pt x="0" y="0"/>
                </a:lnTo>
                <a:lnTo>
                  <a:pt x="0" y="15240"/>
                </a:lnTo>
                <a:lnTo>
                  <a:pt x="7938" y="48815"/>
                </a:lnTo>
                <a:lnTo>
                  <a:pt x="29887" y="78105"/>
                </a:lnTo>
                <a:lnTo>
                  <a:pt x="63045" y="98821"/>
                </a:lnTo>
                <a:lnTo>
                  <a:pt x="104609" y="106680"/>
                </a:lnTo>
                <a:lnTo>
                  <a:pt x="2510536" y="106680"/>
                </a:lnTo>
                <a:lnTo>
                  <a:pt x="2552122" y="98821"/>
                </a:lnTo>
                <a:lnTo>
                  <a:pt x="2585291" y="78105"/>
                </a:lnTo>
                <a:lnTo>
                  <a:pt x="2607244" y="48815"/>
                </a:lnTo>
                <a:lnTo>
                  <a:pt x="2615183" y="15240"/>
                </a:lnTo>
                <a:lnTo>
                  <a:pt x="2615183" y="0"/>
                </a:lnTo>
                <a:close/>
              </a:path>
            </a:pathLst>
          </a:custGeom>
          <a:solidFill>
            <a:srgbClr val="959595"/>
          </a:solidFill>
        </p:spPr>
        <p:txBody>
          <a:bodyPr wrap="square" lIns="0" tIns="0" rIns="0" bIns="0" rtlCol="0"/>
          <a:lstStyle/>
          <a:p>
            <a:pPr defTabSz="932597"/>
            <a:endParaRPr sz="1836">
              <a:solidFill>
                <a:srgbClr val="4C5A67"/>
              </a:solidFill>
              <a:latin typeface="Calibri" panose="020F0502020204030204"/>
            </a:endParaRPr>
          </a:p>
        </p:txBody>
      </p:sp>
      <p:sp>
        <p:nvSpPr>
          <p:cNvPr id="8" name="object 8"/>
          <p:cNvSpPr/>
          <p:nvPr/>
        </p:nvSpPr>
        <p:spPr>
          <a:xfrm>
            <a:off x="1573094" y="2141101"/>
            <a:ext cx="1319893" cy="115280"/>
          </a:xfrm>
          <a:custGeom>
            <a:avLst/>
            <a:gdLst/>
            <a:ahLst/>
            <a:cxnLst/>
            <a:rect l="l" t="t" r="r" b="b"/>
            <a:pathLst>
              <a:path w="1294130" h="113030">
                <a:moveTo>
                  <a:pt x="0" y="112775"/>
                </a:moveTo>
                <a:lnTo>
                  <a:pt x="1293876" y="112775"/>
                </a:lnTo>
                <a:lnTo>
                  <a:pt x="1293876" y="0"/>
                </a:lnTo>
                <a:lnTo>
                  <a:pt x="0" y="0"/>
                </a:lnTo>
                <a:lnTo>
                  <a:pt x="0" y="112775"/>
                </a:lnTo>
                <a:close/>
              </a:path>
            </a:pathLst>
          </a:custGeom>
          <a:solidFill>
            <a:srgbClr val="FFFFFF"/>
          </a:solidFill>
        </p:spPr>
        <p:txBody>
          <a:bodyPr wrap="square" lIns="0" tIns="0" rIns="0" bIns="0" rtlCol="0"/>
          <a:lstStyle/>
          <a:p>
            <a:pPr defTabSz="932597"/>
            <a:endParaRPr sz="1836">
              <a:solidFill>
                <a:srgbClr val="4C5A67"/>
              </a:solidFill>
              <a:latin typeface="Calibri" panose="020F0502020204030204"/>
            </a:endParaRPr>
          </a:p>
        </p:txBody>
      </p:sp>
      <p:sp>
        <p:nvSpPr>
          <p:cNvPr id="9" name="object 9"/>
          <p:cNvSpPr/>
          <p:nvPr/>
        </p:nvSpPr>
        <p:spPr>
          <a:xfrm>
            <a:off x="1573094" y="2141101"/>
            <a:ext cx="1319893" cy="115280"/>
          </a:xfrm>
          <a:custGeom>
            <a:avLst/>
            <a:gdLst/>
            <a:ahLst/>
            <a:cxnLst/>
            <a:rect l="l" t="t" r="r" b="b"/>
            <a:pathLst>
              <a:path w="1294130" h="113030">
                <a:moveTo>
                  <a:pt x="0" y="112775"/>
                </a:moveTo>
                <a:lnTo>
                  <a:pt x="1293876" y="112775"/>
                </a:lnTo>
                <a:lnTo>
                  <a:pt x="1293876" y="0"/>
                </a:lnTo>
                <a:lnTo>
                  <a:pt x="0" y="0"/>
                </a:lnTo>
                <a:lnTo>
                  <a:pt x="0" y="112775"/>
                </a:lnTo>
                <a:close/>
              </a:path>
            </a:pathLst>
          </a:custGeom>
          <a:ln w="10668">
            <a:solidFill>
              <a:srgbClr val="949494"/>
            </a:solidFill>
          </a:ln>
        </p:spPr>
        <p:txBody>
          <a:bodyPr wrap="square" lIns="0" tIns="0" rIns="0" bIns="0" rtlCol="0"/>
          <a:lstStyle/>
          <a:p>
            <a:pPr defTabSz="932597"/>
            <a:endParaRPr sz="1836">
              <a:solidFill>
                <a:srgbClr val="4C5A67"/>
              </a:solidFill>
              <a:latin typeface="Calibri" panose="020F0502020204030204"/>
            </a:endParaRPr>
          </a:p>
        </p:txBody>
      </p:sp>
      <p:sp>
        <p:nvSpPr>
          <p:cNvPr id="10" name="object 10"/>
          <p:cNvSpPr/>
          <p:nvPr/>
        </p:nvSpPr>
        <p:spPr>
          <a:xfrm>
            <a:off x="1145651" y="2134884"/>
            <a:ext cx="365270" cy="1106819"/>
          </a:xfrm>
          <a:custGeom>
            <a:avLst/>
            <a:gdLst/>
            <a:ahLst/>
            <a:cxnLst/>
            <a:rect l="l" t="t" r="r" b="b"/>
            <a:pathLst>
              <a:path w="358140" h="1085214">
                <a:moveTo>
                  <a:pt x="0" y="1085088"/>
                </a:moveTo>
                <a:lnTo>
                  <a:pt x="358140" y="1085088"/>
                </a:lnTo>
                <a:lnTo>
                  <a:pt x="358140" y="0"/>
                </a:lnTo>
                <a:lnTo>
                  <a:pt x="0" y="0"/>
                </a:lnTo>
                <a:lnTo>
                  <a:pt x="0" y="1085088"/>
                </a:lnTo>
                <a:close/>
              </a:path>
            </a:pathLst>
          </a:custGeom>
          <a:solidFill>
            <a:srgbClr val="FFFFFF"/>
          </a:solidFill>
        </p:spPr>
        <p:txBody>
          <a:bodyPr wrap="square" lIns="0" tIns="0" rIns="0" bIns="0" rtlCol="0"/>
          <a:lstStyle/>
          <a:p>
            <a:pPr defTabSz="932597"/>
            <a:endParaRPr sz="1836">
              <a:solidFill>
                <a:srgbClr val="4C5A67"/>
              </a:solidFill>
              <a:latin typeface="Calibri" panose="020F0502020204030204"/>
            </a:endParaRPr>
          </a:p>
        </p:txBody>
      </p:sp>
      <p:sp>
        <p:nvSpPr>
          <p:cNvPr id="11" name="object 11"/>
          <p:cNvSpPr/>
          <p:nvPr/>
        </p:nvSpPr>
        <p:spPr>
          <a:xfrm>
            <a:off x="1145651" y="2134884"/>
            <a:ext cx="365270" cy="1106819"/>
          </a:xfrm>
          <a:custGeom>
            <a:avLst/>
            <a:gdLst/>
            <a:ahLst/>
            <a:cxnLst/>
            <a:rect l="l" t="t" r="r" b="b"/>
            <a:pathLst>
              <a:path w="358140" h="1085214">
                <a:moveTo>
                  <a:pt x="0" y="1085088"/>
                </a:moveTo>
                <a:lnTo>
                  <a:pt x="358140" y="1085088"/>
                </a:lnTo>
                <a:lnTo>
                  <a:pt x="358140" y="0"/>
                </a:lnTo>
                <a:lnTo>
                  <a:pt x="0" y="0"/>
                </a:lnTo>
                <a:lnTo>
                  <a:pt x="0" y="1085088"/>
                </a:lnTo>
                <a:close/>
              </a:path>
            </a:pathLst>
          </a:custGeom>
          <a:ln w="10668">
            <a:solidFill>
              <a:srgbClr val="949494"/>
            </a:solidFill>
          </a:ln>
        </p:spPr>
        <p:txBody>
          <a:bodyPr wrap="square" lIns="0" tIns="0" rIns="0" bIns="0" rtlCol="0"/>
          <a:lstStyle/>
          <a:p>
            <a:pPr defTabSz="932597"/>
            <a:endParaRPr sz="1836">
              <a:solidFill>
                <a:srgbClr val="4C5A67"/>
              </a:solidFill>
              <a:latin typeface="Calibri" panose="020F0502020204030204"/>
            </a:endParaRPr>
          </a:p>
        </p:txBody>
      </p:sp>
      <p:sp>
        <p:nvSpPr>
          <p:cNvPr id="12" name="object 12"/>
          <p:cNvSpPr/>
          <p:nvPr/>
        </p:nvSpPr>
        <p:spPr>
          <a:xfrm>
            <a:off x="1558329" y="2322181"/>
            <a:ext cx="139889" cy="136782"/>
          </a:xfrm>
          <a:prstGeom prst="rect">
            <a:avLst/>
          </a:prstGeom>
          <a:blipFill>
            <a:blip r:embed="rId19"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13" name="object 13"/>
          <p:cNvSpPr/>
          <p:nvPr/>
        </p:nvSpPr>
        <p:spPr>
          <a:xfrm>
            <a:off x="1698219" y="2351713"/>
            <a:ext cx="923536"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pPr defTabSz="932597"/>
            <a:endParaRPr sz="1836">
              <a:solidFill>
                <a:srgbClr val="4C5A67"/>
              </a:solidFill>
              <a:latin typeface="Calibri" panose="020F0502020204030204"/>
            </a:endParaRPr>
          </a:p>
        </p:txBody>
      </p:sp>
      <p:sp>
        <p:nvSpPr>
          <p:cNvPr id="14" name="object 14"/>
          <p:cNvSpPr/>
          <p:nvPr/>
        </p:nvSpPr>
        <p:spPr>
          <a:xfrm>
            <a:off x="1698219" y="2423214"/>
            <a:ext cx="923536"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pPr defTabSz="932597"/>
            <a:endParaRPr sz="1836">
              <a:solidFill>
                <a:srgbClr val="4C5A67"/>
              </a:solidFill>
              <a:latin typeface="Calibri" panose="020F0502020204030204"/>
            </a:endParaRPr>
          </a:p>
        </p:txBody>
      </p:sp>
      <p:sp>
        <p:nvSpPr>
          <p:cNvPr id="15" name="object 15"/>
          <p:cNvSpPr/>
          <p:nvPr/>
        </p:nvSpPr>
        <p:spPr>
          <a:xfrm>
            <a:off x="1704437" y="2508701"/>
            <a:ext cx="1075732" cy="247399"/>
          </a:xfrm>
          <a:custGeom>
            <a:avLst/>
            <a:gdLst/>
            <a:ahLst/>
            <a:cxnLst/>
            <a:rect l="l" t="t" r="r" b="b"/>
            <a:pathLst>
              <a:path w="1054735" h="242569">
                <a:moveTo>
                  <a:pt x="0" y="242315"/>
                </a:moveTo>
                <a:lnTo>
                  <a:pt x="1054608" y="242315"/>
                </a:lnTo>
                <a:lnTo>
                  <a:pt x="1054608" y="0"/>
                </a:lnTo>
                <a:lnTo>
                  <a:pt x="0" y="0"/>
                </a:lnTo>
                <a:lnTo>
                  <a:pt x="0" y="242315"/>
                </a:lnTo>
                <a:close/>
              </a:path>
            </a:pathLst>
          </a:custGeom>
          <a:solidFill>
            <a:srgbClr val="E8E8E8"/>
          </a:solidFill>
        </p:spPr>
        <p:txBody>
          <a:bodyPr wrap="square" lIns="0" tIns="0" rIns="0" bIns="0" rtlCol="0"/>
          <a:lstStyle/>
          <a:p>
            <a:pPr defTabSz="932597"/>
            <a:endParaRPr sz="1836">
              <a:solidFill>
                <a:srgbClr val="4C5A67"/>
              </a:solidFill>
              <a:latin typeface="Calibri" panose="020F0502020204030204"/>
            </a:endParaRPr>
          </a:p>
        </p:txBody>
      </p:sp>
      <p:sp>
        <p:nvSpPr>
          <p:cNvPr id="16" name="object 16"/>
          <p:cNvSpPr/>
          <p:nvPr/>
        </p:nvSpPr>
        <p:spPr>
          <a:xfrm>
            <a:off x="1712208" y="2522691"/>
            <a:ext cx="94814" cy="94814"/>
          </a:xfrm>
          <a:prstGeom prst="rect">
            <a:avLst/>
          </a:prstGeom>
          <a:blipFill>
            <a:blip r:embed="rId20"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17" name="object 17"/>
          <p:cNvSpPr/>
          <p:nvPr/>
        </p:nvSpPr>
        <p:spPr>
          <a:xfrm>
            <a:off x="1822566" y="2564659"/>
            <a:ext cx="923536"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pPr defTabSz="932597"/>
            <a:endParaRPr sz="1836">
              <a:solidFill>
                <a:srgbClr val="4C5A67"/>
              </a:solidFill>
              <a:latin typeface="Calibri" panose="020F0502020204030204"/>
            </a:endParaRPr>
          </a:p>
        </p:txBody>
      </p:sp>
      <p:sp>
        <p:nvSpPr>
          <p:cNvPr id="18" name="object 18"/>
          <p:cNvSpPr/>
          <p:nvPr/>
        </p:nvSpPr>
        <p:spPr>
          <a:xfrm>
            <a:off x="1822566" y="2645484"/>
            <a:ext cx="923536"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pPr defTabSz="932597"/>
            <a:endParaRPr sz="1836">
              <a:solidFill>
                <a:srgbClr val="4C5A67"/>
              </a:solidFill>
              <a:latin typeface="Calibri" panose="020F0502020204030204"/>
            </a:endParaRPr>
          </a:p>
        </p:txBody>
      </p:sp>
      <p:sp>
        <p:nvSpPr>
          <p:cNvPr id="19" name="object 19"/>
          <p:cNvSpPr/>
          <p:nvPr/>
        </p:nvSpPr>
        <p:spPr>
          <a:xfrm>
            <a:off x="1556774" y="2824232"/>
            <a:ext cx="139891" cy="136782"/>
          </a:xfrm>
          <a:prstGeom prst="rect">
            <a:avLst/>
          </a:prstGeom>
          <a:blipFill>
            <a:blip r:embed="rId19"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20" name="object 20"/>
          <p:cNvSpPr/>
          <p:nvPr/>
        </p:nvSpPr>
        <p:spPr>
          <a:xfrm>
            <a:off x="1696664" y="2853766"/>
            <a:ext cx="923536"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pPr defTabSz="932597"/>
            <a:endParaRPr sz="1836">
              <a:solidFill>
                <a:srgbClr val="4C5A67"/>
              </a:solidFill>
              <a:latin typeface="Calibri" panose="020F0502020204030204"/>
            </a:endParaRPr>
          </a:p>
        </p:txBody>
      </p:sp>
      <p:sp>
        <p:nvSpPr>
          <p:cNvPr id="21" name="object 21"/>
          <p:cNvSpPr/>
          <p:nvPr/>
        </p:nvSpPr>
        <p:spPr>
          <a:xfrm>
            <a:off x="1696664" y="2925264"/>
            <a:ext cx="923536"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pPr defTabSz="932597"/>
            <a:endParaRPr sz="1836">
              <a:solidFill>
                <a:srgbClr val="4C5A67"/>
              </a:solidFill>
              <a:latin typeface="Calibri" panose="020F0502020204030204"/>
            </a:endParaRPr>
          </a:p>
        </p:txBody>
      </p:sp>
      <p:sp>
        <p:nvSpPr>
          <p:cNvPr id="22" name="object 22"/>
          <p:cNvSpPr/>
          <p:nvPr/>
        </p:nvSpPr>
        <p:spPr>
          <a:xfrm>
            <a:off x="1702882" y="3007644"/>
            <a:ext cx="1075732" cy="113985"/>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pPr defTabSz="932597"/>
            <a:endParaRPr sz="1836">
              <a:solidFill>
                <a:srgbClr val="4C5A67"/>
              </a:solidFill>
              <a:latin typeface="Calibri" panose="020F0502020204030204"/>
            </a:endParaRPr>
          </a:p>
        </p:txBody>
      </p:sp>
      <p:sp>
        <p:nvSpPr>
          <p:cNvPr id="23" name="object 23"/>
          <p:cNvSpPr/>
          <p:nvPr/>
        </p:nvSpPr>
        <p:spPr>
          <a:xfrm>
            <a:off x="1710655" y="3021634"/>
            <a:ext cx="94814" cy="94814"/>
          </a:xfrm>
          <a:prstGeom prst="rect">
            <a:avLst/>
          </a:prstGeom>
          <a:blipFill>
            <a:blip r:embed="rId20"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24" name="object 24"/>
          <p:cNvSpPr/>
          <p:nvPr/>
        </p:nvSpPr>
        <p:spPr>
          <a:xfrm>
            <a:off x="1822566" y="3063601"/>
            <a:ext cx="923536"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pPr defTabSz="932597"/>
            <a:endParaRPr sz="1836">
              <a:solidFill>
                <a:srgbClr val="4C5A67"/>
              </a:solidFill>
              <a:latin typeface="Calibri" panose="020F0502020204030204"/>
            </a:endParaRPr>
          </a:p>
        </p:txBody>
      </p:sp>
      <p:sp>
        <p:nvSpPr>
          <p:cNvPr id="25" name="object 25"/>
          <p:cNvSpPr/>
          <p:nvPr/>
        </p:nvSpPr>
        <p:spPr>
          <a:xfrm>
            <a:off x="1702882" y="3130437"/>
            <a:ext cx="1075732" cy="113985"/>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pPr defTabSz="932597"/>
            <a:endParaRPr sz="1836">
              <a:solidFill>
                <a:srgbClr val="4C5A67"/>
              </a:solidFill>
              <a:latin typeface="Calibri" panose="020F0502020204030204"/>
            </a:endParaRPr>
          </a:p>
        </p:txBody>
      </p:sp>
      <p:sp>
        <p:nvSpPr>
          <p:cNvPr id="26" name="object 26"/>
          <p:cNvSpPr/>
          <p:nvPr/>
        </p:nvSpPr>
        <p:spPr>
          <a:xfrm>
            <a:off x="1710655" y="3144426"/>
            <a:ext cx="94814" cy="94814"/>
          </a:xfrm>
          <a:prstGeom prst="rect">
            <a:avLst/>
          </a:prstGeom>
          <a:blipFill>
            <a:blip r:embed="rId20"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27" name="object 27"/>
          <p:cNvSpPr/>
          <p:nvPr/>
        </p:nvSpPr>
        <p:spPr>
          <a:xfrm>
            <a:off x="1822566" y="3186394"/>
            <a:ext cx="923536"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pPr defTabSz="932597"/>
            <a:endParaRPr sz="1836">
              <a:solidFill>
                <a:srgbClr val="4C5A67"/>
              </a:solidFill>
              <a:latin typeface="Calibri" panose="020F0502020204030204"/>
            </a:endParaRPr>
          </a:p>
        </p:txBody>
      </p:sp>
      <p:sp>
        <p:nvSpPr>
          <p:cNvPr id="28" name="object 28"/>
          <p:cNvSpPr/>
          <p:nvPr/>
        </p:nvSpPr>
        <p:spPr>
          <a:xfrm>
            <a:off x="3678447" y="1722207"/>
            <a:ext cx="609301" cy="607747"/>
          </a:xfrm>
          <a:prstGeom prst="rect">
            <a:avLst/>
          </a:prstGeom>
          <a:blipFill>
            <a:blip r:embed="rId21"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29" name="object 29"/>
          <p:cNvSpPr/>
          <p:nvPr/>
        </p:nvSpPr>
        <p:spPr>
          <a:xfrm>
            <a:off x="3714196" y="2320628"/>
            <a:ext cx="539355" cy="539355"/>
          </a:xfrm>
          <a:prstGeom prst="rect">
            <a:avLst/>
          </a:prstGeom>
          <a:blipFill>
            <a:blip r:embed="rId22"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30" name="object 30"/>
          <p:cNvSpPr/>
          <p:nvPr/>
        </p:nvSpPr>
        <p:spPr>
          <a:xfrm>
            <a:off x="3641144" y="2954797"/>
            <a:ext cx="669919" cy="671473"/>
          </a:xfrm>
          <a:prstGeom prst="rect">
            <a:avLst/>
          </a:prstGeom>
          <a:blipFill>
            <a:blip r:embed="rId23"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31" name="object 31"/>
          <p:cNvSpPr/>
          <p:nvPr/>
        </p:nvSpPr>
        <p:spPr>
          <a:xfrm>
            <a:off x="466405" y="1054618"/>
            <a:ext cx="4164333" cy="2675477"/>
          </a:xfrm>
          <a:custGeom>
            <a:avLst/>
            <a:gdLst/>
            <a:ahLst/>
            <a:cxnLst/>
            <a:rect l="l" t="t" r="r" b="b"/>
            <a:pathLst>
              <a:path w="4083050" h="2806065">
                <a:moveTo>
                  <a:pt x="0" y="2805684"/>
                </a:moveTo>
                <a:lnTo>
                  <a:pt x="4082796" y="2805684"/>
                </a:lnTo>
                <a:lnTo>
                  <a:pt x="4082796" y="0"/>
                </a:lnTo>
                <a:lnTo>
                  <a:pt x="0" y="0"/>
                </a:lnTo>
                <a:lnTo>
                  <a:pt x="0" y="2805684"/>
                </a:lnTo>
                <a:close/>
              </a:path>
            </a:pathLst>
          </a:custGeom>
          <a:ln w="10668">
            <a:solidFill>
              <a:srgbClr val="7E7E7E"/>
            </a:solidFill>
          </a:ln>
        </p:spPr>
        <p:txBody>
          <a:bodyPr wrap="square" lIns="0" tIns="0" rIns="0" bIns="0" rtlCol="0"/>
          <a:lstStyle/>
          <a:p>
            <a:pPr defTabSz="932597"/>
            <a:endParaRPr sz="1836">
              <a:solidFill>
                <a:srgbClr val="4C5A67"/>
              </a:solidFill>
              <a:latin typeface="Calibri" panose="020F0502020204030204"/>
            </a:endParaRPr>
          </a:p>
        </p:txBody>
      </p:sp>
      <p:sp>
        <p:nvSpPr>
          <p:cNvPr id="32" name="object 32"/>
          <p:cNvSpPr txBox="1"/>
          <p:nvPr/>
        </p:nvSpPr>
        <p:spPr>
          <a:xfrm>
            <a:off x="471846" y="1060058"/>
            <a:ext cx="4153322" cy="260275"/>
          </a:xfrm>
          <a:prstGeom prst="rect">
            <a:avLst/>
          </a:prstGeom>
          <a:solidFill>
            <a:srgbClr val="7E7E7E"/>
          </a:solidFill>
        </p:spPr>
        <p:txBody>
          <a:bodyPr vert="horz" wrap="square" lIns="0" tIns="16839" rIns="0" bIns="0" rtlCol="0">
            <a:spAutoFit/>
          </a:bodyPr>
          <a:lstStyle/>
          <a:p>
            <a:pPr marL="1280377" defTabSz="932597">
              <a:spcBef>
                <a:spcPts val="133"/>
              </a:spcBef>
            </a:pPr>
            <a:r>
              <a:rPr sz="1581" b="1" spc="-56" dirty="0">
                <a:solidFill>
                  <a:srgbClr val="FFFFFF"/>
                </a:solidFill>
                <a:latin typeface="Arial"/>
                <a:cs typeface="Arial"/>
              </a:rPr>
              <a:t>HUB</a:t>
            </a:r>
            <a:r>
              <a:rPr sz="1581" b="1" spc="-25" dirty="0">
                <a:solidFill>
                  <a:srgbClr val="FFFFFF"/>
                </a:solidFill>
                <a:latin typeface="Arial"/>
                <a:cs typeface="Arial"/>
              </a:rPr>
              <a:t> </a:t>
            </a:r>
            <a:r>
              <a:rPr sz="1581" b="1" spc="-127" dirty="0">
                <a:solidFill>
                  <a:srgbClr val="FFFFFF"/>
                </a:solidFill>
                <a:latin typeface="Arial"/>
                <a:cs typeface="Arial"/>
              </a:rPr>
              <a:t>EXPERIENCE</a:t>
            </a:r>
            <a:endParaRPr sz="1581">
              <a:solidFill>
                <a:srgbClr val="4C5A67"/>
              </a:solidFill>
              <a:latin typeface="Arial"/>
              <a:cs typeface="Arial"/>
            </a:endParaRPr>
          </a:p>
        </p:txBody>
      </p:sp>
      <p:sp>
        <p:nvSpPr>
          <p:cNvPr id="33" name="object 33"/>
          <p:cNvSpPr txBox="1">
            <a:spLocks noGrp="1"/>
          </p:cNvSpPr>
          <p:nvPr>
            <p:ph type="title" idx="4294967295"/>
          </p:nvPr>
        </p:nvSpPr>
        <p:spPr>
          <a:xfrm>
            <a:off x="5517828" y="1366778"/>
            <a:ext cx="5583237" cy="765175"/>
          </a:xfrm>
          <a:prstGeom prst="rect">
            <a:avLst/>
          </a:prstGeom>
        </p:spPr>
        <p:txBody>
          <a:bodyPr vert="horz" wrap="square" lIns="0" tIns="13600" rIns="0" bIns="0" rtlCol="0" anchor="ctr">
            <a:spAutoFit/>
          </a:bodyPr>
          <a:lstStyle/>
          <a:p>
            <a:pPr marL="12953">
              <a:lnSpc>
                <a:spcPct val="100000"/>
              </a:lnSpc>
              <a:spcBef>
                <a:spcPts val="107"/>
              </a:spcBef>
            </a:pPr>
            <a:r>
              <a:rPr sz="2397" dirty="0">
                <a:solidFill>
                  <a:srgbClr val="1A1A1A"/>
                </a:solidFill>
                <a:latin typeface="+mn-lt"/>
              </a:rPr>
              <a:t>Enable your teams to make decisions and</a:t>
            </a:r>
            <a:endParaRPr sz="2397" dirty="0">
              <a:latin typeface="+mn-lt"/>
            </a:endParaRPr>
          </a:p>
          <a:p>
            <a:pPr marL="12953">
              <a:lnSpc>
                <a:spcPct val="100000"/>
              </a:lnSpc>
            </a:pPr>
            <a:r>
              <a:rPr sz="2397" dirty="0">
                <a:solidFill>
                  <a:srgbClr val="1A1A1A"/>
                </a:solidFill>
                <a:latin typeface="+mn-lt"/>
              </a:rPr>
              <a:t>take action faster</a:t>
            </a:r>
            <a:endParaRPr sz="2397" dirty="0">
              <a:latin typeface="+mn-lt"/>
            </a:endParaRPr>
          </a:p>
        </p:txBody>
      </p:sp>
      <p:sp>
        <p:nvSpPr>
          <p:cNvPr id="34" name="object 34"/>
          <p:cNvSpPr txBox="1"/>
          <p:nvPr/>
        </p:nvSpPr>
        <p:spPr>
          <a:xfrm>
            <a:off x="5444564" y="2394070"/>
            <a:ext cx="6064512" cy="1507980"/>
          </a:xfrm>
          <a:prstGeom prst="rect">
            <a:avLst/>
          </a:prstGeom>
        </p:spPr>
        <p:txBody>
          <a:bodyPr vert="horz" wrap="square" lIns="0" tIns="12953" rIns="0" bIns="0" rtlCol="0">
            <a:spAutoFit/>
          </a:bodyPr>
          <a:lstStyle/>
          <a:p>
            <a:pPr marL="23315" defTabSz="932597">
              <a:spcBef>
                <a:spcPts val="102"/>
              </a:spcBef>
            </a:pPr>
            <a:r>
              <a:rPr sz="2397" dirty="0">
                <a:solidFill>
                  <a:srgbClr val="1A1A1A"/>
                </a:solidFill>
                <a:latin typeface="Calibri" panose="020F0502020204030204"/>
                <a:cs typeface="Arial Black"/>
              </a:rPr>
              <a:t>Reduce context switching on important tasks</a:t>
            </a:r>
            <a:endParaRPr sz="2397" dirty="0">
              <a:solidFill>
                <a:srgbClr val="4C5A67"/>
              </a:solidFill>
              <a:latin typeface="Calibri" panose="020F0502020204030204"/>
              <a:cs typeface="Arial Black"/>
            </a:endParaRPr>
          </a:p>
          <a:p>
            <a:pPr marL="12953" marR="959796" defTabSz="932597">
              <a:spcBef>
                <a:spcPts val="2774"/>
              </a:spcBef>
            </a:pPr>
            <a:r>
              <a:rPr sz="2397" dirty="0">
                <a:solidFill>
                  <a:srgbClr val="1A1A1A"/>
                </a:solidFill>
                <a:latin typeface="Calibri" panose="020F0502020204030204"/>
                <a:cs typeface="Arial Black"/>
              </a:rPr>
              <a:t>Create opportunities for collaboration  around external content</a:t>
            </a:r>
            <a:endParaRPr sz="2397" dirty="0">
              <a:solidFill>
                <a:srgbClr val="4C5A67"/>
              </a:solidFill>
              <a:latin typeface="Calibri" panose="020F0502020204030204"/>
              <a:cs typeface="Arial Black"/>
            </a:endParaRPr>
          </a:p>
        </p:txBody>
      </p:sp>
      <p:sp>
        <p:nvSpPr>
          <p:cNvPr id="35" name="object 35"/>
          <p:cNvSpPr/>
          <p:nvPr/>
        </p:nvSpPr>
        <p:spPr>
          <a:xfrm>
            <a:off x="4408209" y="1769614"/>
            <a:ext cx="945556" cy="277190"/>
          </a:xfrm>
          <a:custGeom>
            <a:avLst/>
            <a:gdLst/>
            <a:ahLst/>
            <a:cxnLst/>
            <a:rect l="l" t="t" r="r" b="b"/>
            <a:pathLst>
              <a:path w="927100" h="271780">
                <a:moveTo>
                  <a:pt x="0" y="271399"/>
                </a:moveTo>
                <a:lnTo>
                  <a:pt x="926592" y="0"/>
                </a:lnTo>
              </a:path>
            </a:pathLst>
          </a:custGeom>
          <a:ln w="19812">
            <a:solidFill>
              <a:srgbClr val="BEBEBE"/>
            </a:solidFill>
          </a:ln>
        </p:spPr>
        <p:txBody>
          <a:bodyPr wrap="square" lIns="0" tIns="0" rIns="0" bIns="0" rtlCol="0"/>
          <a:lstStyle/>
          <a:p>
            <a:pPr defTabSz="932597"/>
            <a:endParaRPr sz="1836">
              <a:solidFill>
                <a:srgbClr val="4C5A67"/>
              </a:solidFill>
              <a:latin typeface="Calibri" panose="020F0502020204030204"/>
            </a:endParaRPr>
          </a:p>
        </p:txBody>
      </p:sp>
      <p:sp>
        <p:nvSpPr>
          <p:cNvPr id="36" name="object 36"/>
          <p:cNvSpPr/>
          <p:nvPr/>
        </p:nvSpPr>
        <p:spPr>
          <a:xfrm>
            <a:off x="5364127" y="1458747"/>
            <a:ext cx="0" cy="570572"/>
          </a:xfrm>
          <a:custGeom>
            <a:avLst/>
            <a:gdLst/>
            <a:ahLst/>
            <a:cxnLst/>
            <a:rect l="l" t="t" r="r" b="b"/>
            <a:pathLst>
              <a:path h="559435">
                <a:moveTo>
                  <a:pt x="0" y="0"/>
                </a:moveTo>
                <a:lnTo>
                  <a:pt x="0" y="559053"/>
                </a:lnTo>
              </a:path>
            </a:pathLst>
          </a:custGeom>
          <a:ln w="19812">
            <a:solidFill>
              <a:srgbClr val="BEBEBE"/>
            </a:solidFill>
          </a:ln>
        </p:spPr>
        <p:txBody>
          <a:bodyPr wrap="square" lIns="0" tIns="0" rIns="0" bIns="0" rtlCol="0"/>
          <a:lstStyle/>
          <a:p>
            <a:pPr defTabSz="932597"/>
            <a:endParaRPr sz="1836">
              <a:solidFill>
                <a:srgbClr val="4C5A67"/>
              </a:solidFill>
              <a:latin typeface="Calibri" panose="020F0502020204030204"/>
            </a:endParaRPr>
          </a:p>
        </p:txBody>
      </p:sp>
      <p:sp>
        <p:nvSpPr>
          <p:cNvPr id="37" name="object 37"/>
          <p:cNvSpPr/>
          <p:nvPr/>
        </p:nvSpPr>
        <p:spPr>
          <a:xfrm>
            <a:off x="4408210" y="2598077"/>
            <a:ext cx="966928" cy="1943"/>
          </a:xfrm>
          <a:custGeom>
            <a:avLst/>
            <a:gdLst/>
            <a:ahLst/>
            <a:cxnLst/>
            <a:rect l="l" t="t" r="r" b="b"/>
            <a:pathLst>
              <a:path w="948054" h="1905">
                <a:moveTo>
                  <a:pt x="0" y="0"/>
                </a:moveTo>
                <a:lnTo>
                  <a:pt x="947801" y="1778"/>
                </a:lnTo>
              </a:path>
            </a:pathLst>
          </a:custGeom>
          <a:ln w="19812">
            <a:solidFill>
              <a:srgbClr val="BEBEBE"/>
            </a:solidFill>
          </a:ln>
        </p:spPr>
        <p:txBody>
          <a:bodyPr wrap="square" lIns="0" tIns="0" rIns="0" bIns="0" rtlCol="0"/>
          <a:lstStyle/>
          <a:p>
            <a:pPr defTabSz="932597"/>
            <a:endParaRPr sz="1836">
              <a:solidFill>
                <a:srgbClr val="4C5A67"/>
              </a:solidFill>
              <a:latin typeface="Calibri" panose="020F0502020204030204"/>
            </a:endParaRPr>
          </a:p>
        </p:txBody>
      </p:sp>
      <p:sp>
        <p:nvSpPr>
          <p:cNvPr id="38" name="object 38"/>
          <p:cNvSpPr/>
          <p:nvPr/>
        </p:nvSpPr>
        <p:spPr>
          <a:xfrm>
            <a:off x="5364127" y="2332284"/>
            <a:ext cx="0" cy="570572"/>
          </a:xfrm>
          <a:custGeom>
            <a:avLst/>
            <a:gdLst/>
            <a:ahLst/>
            <a:cxnLst/>
            <a:rect l="l" t="t" r="r" b="b"/>
            <a:pathLst>
              <a:path h="559435">
                <a:moveTo>
                  <a:pt x="0" y="0"/>
                </a:moveTo>
                <a:lnTo>
                  <a:pt x="0" y="559053"/>
                </a:lnTo>
              </a:path>
            </a:pathLst>
          </a:custGeom>
          <a:ln w="19812">
            <a:solidFill>
              <a:srgbClr val="BEBEBE"/>
            </a:solidFill>
          </a:ln>
        </p:spPr>
        <p:txBody>
          <a:bodyPr wrap="square" lIns="0" tIns="0" rIns="0" bIns="0" rtlCol="0"/>
          <a:lstStyle/>
          <a:p>
            <a:pPr defTabSz="932597"/>
            <a:endParaRPr sz="1836">
              <a:solidFill>
                <a:srgbClr val="4C5A67"/>
              </a:solidFill>
              <a:latin typeface="Calibri" panose="020F0502020204030204"/>
            </a:endParaRPr>
          </a:p>
        </p:txBody>
      </p:sp>
      <p:sp>
        <p:nvSpPr>
          <p:cNvPr id="39" name="object 39"/>
          <p:cNvSpPr/>
          <p:nvPr/>
        </p:nvSpPr>
        <p:spPr>
          <a:xfrm>
            <a:off x="4391112" y="3140542"/>
            <a:ext cx="973405" cy="360736"/>
          </a:xfrm>
          <a:custGeom>
            <a:avLst/>
            <a:gdLst/>
            <a:ahLst/>
            <a:cxnLst/>
            <a:rect l="l" t="t" r="r" b="b"/>
            <a:pathLst>
              <a:path w="954404" h="353695">
                <a:moveTo>
                  <a:pt x="0" y="0"/>
                </a:moveTo>
                <a:lnTo>
                  <a:pt x="954024" y="353441"/>
                </a:lnTo>
              </a:path>
            </a:pathLst>
          </a:custGeom>
          <a:ln w="19811">
            <a:solidFill>
              <a:srgbClr val="BEBEBE"/>
            </a:solidFill>
          </a:ln>
        </p:spPr>
        <p:txBody>
          <a:bodyPr wrap="square" lIns="0" tIns="0" rIns="0" bIns="0" rtlCol="0"/>
          <a:lstStyle/>
          <a:p>
            <a:pPr defTabSz="932597"/>
            <a:endParaRPr sz="1836">
              <a:solidFill>
                <a:srgbClr val="4C5A67"/>
              </a:solidFill>
              <a:latin typeface="Calibri" panose="020F0502020204030204"/>
            </a:endParaRPr>
          </a:p>
        </p:txBody>
      </p:sp>
      <p:sp>
        <p:nvSpPr>
          <p:cNvPr id="40" name="object 40"/>
          <p:cNvSpPr/>
          <p:nvPr/>
        </p:nvSpPr>
        <p:spPr>
          <a:xfrm>
            <a:off x="5353247" y="3216703"/>
            <a:ext cx="0" cy="570572"/>
          </a:xfrm>
          <a:custGeom>
            <a:avLst/>
            <a:gdLst/>
            <a:ahLst/>
            <a:cxnLst/>
            <a:rect l="l" t="t" r="r" b="b"/>
            <a:pathLst>
              <a:path h="559435">
                <a:moveTo>
                  <a:pt x="0" y="0"/>
                </a:moveTo>
                <a:lnTo>
                  <a:pt x="0" y="559054"/>
                </a:lnTo>
              </a:path>
            </a:pathLst>
          </a:custGeom>
          <a:ln w="19812">
            <a:solidFill>
              <a:srgbClr val="BEBEBE"/>
            </a:solidFill>
          </a:ln>
        </p:spPr>
        <p:txBody>
          <a:bodyPr wrap="square" lIns="0" tIns="0" rIns="0" bIns="0" rtlCol="0"/>
          <a:lstStyle/>
          <a:p>
            <a:pPr defTabSz="932597"/>
            <a:endParaRPr sz="1836">
              <a:solidFill>
                <a:srgbClr val="4C5A67"/>
              </a:solidFill>
              <a:latin typeface="Calibri" panose="020F0502020204030204"/>
            </a:endParaRPr>
          </a:p>
        </p:txBody>
      </p:sp>
      <p:sp>
        <p:nvSpPr>
          <p:cNvPr id="68" name="object 68"/>
          <p:cNvSpPr/>
          <p:nvPr/>
        </p:nvSpPr>
        <p:spPr>
          <a:xfrm>
            <a:off x="333279" y="3818175"/>
            <a:ext cx="5809587" cy="355425"/>
          </a:xfrm>
          <a:prstGeom prst="rect">
            <a:avLst/>
          </a:prstGeom>
          <a:blipFill>
            <a:blip r:embed="rId24" cstate="print"/>
            <a:stretch>
              <a:fillRect/>
            </a:stretch>
          </a:blipFill>
        </p:spPr>
        <p:txBody>
          <a:bodyPr wrap="square" lIns="0" tIns="0" rIns="0" bIns="0" rtlCol="0"/>
          <a:lstStyle/>
          <a:p>
            <a:pPr defTabSz="932597"/>
            <a:endParaRPr sz="1836">
              <a:solidFill>
                <a:srgbClr val="4C5A67"/>
              </a:solidFill>
              <a:latin typeface="Calibri" panose="020F0502020204030204"/>
            </a:endParaRPr>
          </a:p>
        </p:txBody>
      </p:sp>
      <p:sp>
        <p:nvSpPr>
          <p:cNvPr id="69" name="object 4">
            <a:extLst>
              <a:ext uri="{FF2B5EF4-FFF2-40B4-BE49-F238E27FC236}">
                <a16:creationId xmlns:a16="http://schemas.microsoft.com/office/drawing/2014/main" id="{6C0A75C2-C9AD-4E04-BE08-83448E951A4C}"/>
              </a:ext>
            </a:extLst>
          </p:cNvPr>
          <p:cNvSpPr txBox="1">
            <a:spLocks/>
          </p:cNvSpPr>
          <p:nvPr/>
        </p:nvSpPr>
        <p:spPr>
          <a:xfrm>
            <a:off x="179019" y="107500"/>
            <a:ext cx="12256573" cy="505522"/>
          </a:xfrm>
          <a:prstGeom prst="rect">
            <a:avLst/>
          </a:prstGeom>
        </p:spPr>
        <p:txBody>
          <a:bodyPr vert="horz" wrap="square" lIns="0" tIns="1295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953" defTabSz="932742">
              <a:lnSpc>
                <a:spcPct val="100000"/>
              </a:lnSpc>
              <a:spcBef>
                <a:spcPts val="102"/>
              </a:spcBef>
            </a:pPr>
            <a:r>
              <a:rPr lang="en-US" sz="3200" b="1" spc="-150" dirty="0">
                <a:ln w="3175">
                  <a:noFill/>
                </a:ln>
                <a:gradFill>
                  <a:gsLst>
                    <a:gs pos="1250">
                      <a:schemeClr val="tx1"/>
                    </a:gs>
                    <a:gs pos="100000">
                      <a:schemeClr val="tx1"/>
                    </a:gs>
                  </a:gsLst>
                  <a:lin ang="5400000" scaled="0"/>
                </a:gradFill>
                <a:ea typeface="+mn-ea"/>
                <a:cs typeface="Segoe UI" pitchFamily="34" charset="0"/>
              </a:rPr>
              <a:t>Make teamwork more productive with Teams Apps</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E7A211-6A06-D24D-8A7D-603E28705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3878" y="1036279"/>
            <a:ext cx="7011715" cy="5546399"/>
          </a:xfrm>
          <a:prstGeom prst="rect">
            <a:avLst/>
          </a:prstGeom>
        </p:spPr>
      </p:pic>
      <p:sp>
        <p:nvSpPr>
          <p:cNvPr id="44" name="Rectangle 43">
            <a:extLst>
              <a:ext uri="{FF2B5EF4-FFF2-40B4-BE49-F238E27FC236}">
                <a16:creationId xmlns:a16="http://schemas.microsoft.com/office/drawing/2014/main" id="{AA36E36E-3699-7640-B00A-4B050539BE67}"/>
              </a:ext>
            </a:extLst>
          </p:cNvPr>
          <p:cNvSpPr/>
          <p:nvPr/>
        </p:nvSpPr>
        <p:spPr>
          <a:xfrm rot="10800000">
            <a:off x="34190" y="1998435"/>
            <a:ext cx="12434711" cy="4996089"/>
          </a:xfrm>
          <a:prstGeom prst="rect">
            <a:avLst/>
          </a:prstGeom>
          <a:gradFill>
            <a:gsLst>
              <a:gs pos="0">
                <a:srgbClr val="000000"/>
              </a:gs>
              <a:gs pos="100000">
                <a:srgbClr val="000000">
                  <a:alpha val="0"/>
                </a:srgb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E6E6E6"/>
              </a:solidFill>
              <a:latin typeface="Segoe UI"/>
            </a:endParaRPr>
          </a:p>
        </p:txBody>
      </p:sp>
      <p:sp>
        <p:nvSpPr>
          <p:cNvPr id="173" name="Parallelogram 172">
            <a:extLst>
              <a:ext uri="{FF2B5EF4-FFF2-40B4-BE49-F238E27FC236}">
                <a16:creationId xmlns:a16="http://schemas.microsoft.com/office/drawing/2014/main" id="{640335EA-294D-0F41-A545-9BBA4C89DDFB}"/>
              </a:ext>
            </a:extLst>
          </p:cNvPr>
          <p:cNvSpPr/>
          <p:nvPr/>
        </p:nvSpPr>
        <p:spPr>
          <a:xfrm>
            <a:off x="-1252809" y="5314023"/>
            <a:ext cx="5853912" cy="1031454"/>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5F5F5"/>
              </a:solidFill>
              <a:latin typeface="Segoe UI Light"/>
            </a:endParaRPr>
          </a:p>
        </p:txBody>
      </p:sp>
      <p:sp>
        <p:nvSpPr>
          <p:cNvPr id="52" name="Title 51"/>
          <p:cNvSpPr>
            <a:spLocks noGrp="1"/>
          </p:cNvSpPr>
          <p:nvPr>
            <p:ph type="title"/>
          </p:nvPr>
        </p:nvSpPr>
        <p:spPr>
          <a:xfrm>
            <a:off x="352549" y="421374"/>
            <a:ext cx="11890694" cy="565027"/>
          </a:xfrm>
        </p:spPr>
        <p:txBody>
          <a:bodyPr/>
          <a:lstStyle/>
          <a:p>
            <a:r>
              <a:rPr lang="en-US">
                <a:solidFill>
                  <a:schemeClr val="tx1"/>
                </a:solidFill>
              </a:rPr>
              <a:t>Microsoft Teams </a:t>
            </a:r>
            <a:r>
              <a:rPr lang="en-US">
                <a:solidFill>
                  <a:srgbClr val="107BD3"/>
                </a:solidFill>
              </a:rPr>
              <a:t>Platform</a:t>
            </a:r>
          </a:p>
        </p:txBody>
      </p:sp>
      <p:sp>
        <p:nvSpPr>
          <p:cNvPr id="8" name="Text Placeholder 7">
            <a:extLst>
              <a:ext uri="{FF2B5EF4-FFF2-40B4-BE49-F238E27FC236}">
                <a16:creationId xmlns:a16="http://schemas.microsoft.com/office/drawing/2014/main" id="{F28663B1-C330-3740-968F-88683BC5833C}"/>
              </a:ext>
            </a:extLst>
          </p:cNvPr>
          <p:cNvSpPr>
            <a:spLocks noGrp="1"/>
          </p:cNvSpPr>
          <p:nvPr>
            <p:ph type="body" sz="quarter" idx="12"/>
          </p:nvPr>
        </p:nvSpPr>
        <p:spPr>
          <a:xfrm>
            <a:off x="306198" y="1045325"/>
            <a:ext cx="11890694" cy="284282"/>
          </a:xfrm>
        </p:spPr>
        <p:txBody>
          <a:bodyPr/>
          <a:lstStyle/>
          <a:p>
            <a:r>
              <a:rPr lang="en-US" sz="1632"/>
              <a:t>build experiences that people love</a:t>
            </a:r>
          </a:p>
        </p:txBody>
      </p:sp>
      <p:sp>
        <p:nvSpPr>
          <p:cNvPr id="83" name="Rectangular Callout 59">
            <a:extLst>
              <a:ext uri="{FF2B5EF4-FFF2-40B4-BE49-F238E27FC236}">
                <a16:creationId xmlns:a16="http://schemas.microsoft.com/office/drawing/2014/main" id="{B5995989-AF75-8E42-9F7B-8AEC70FD091B}"/>
              </a:ext>
            </a:extLst>
          </p:cNvPr>
          <p:cNvSpPr/>
          <p:nvPr/>
        </p:nvSpPr>
        <p:spPr>
          <a:xfrm>
            <a:off x="500519" y="2220939"/>
            <a:ext cx="327746" cy="224617"/>
          </a:xfrm>
          <a:prstGeom prst="wedgeRectCallout">
            <a:avLst>
              <a:gd name="adj1" fmla="val -34098"/>
              <a:gd name="adj2" fmla="val 80367"/>
            </a:avLst>
          </a:prstGeom>
          <a:noFill/>
          <a:ln w="19050" cap="flat" cmpd="sng" algn="ctr">
            <a:solidFill>
              <a:schemeClr val="tx2"/>
            </a:solidFill>
            <a:prstDash val="solid"/>
            <a:miter lim="800000"/>
          </a:ln>
          <a:effectLst/>
        </p:spPr>
        <p:txBody>
          <a:bodyPr rtlCol="0" anchor="ctr"/>
          <a:lstStyle/>
          <a:p>
            <a:pPr algn="ctr" defTabSz="951070">
              <a:defRPr/>
            </a:pPr>
            <a:endParaRPr lang="en-US" sz="1910" kern="0">
              <a:solidFill>
                <a:srgbClr val="FFFFFF"/>
              </a:solidFill>
              <a:latin typeface="Segoe UI"/>
            </a:endParaRPr>
          </a:p>
        </p:txBody>
      </p:sp>
      <p:grpSp>
        <p:nvGrpSpPr>
          <p:cNvPr id="84" name="Group 83">
            <a:extLst>
              <a:ext uri="{FF2B5EF4-FFF2-40B4-BE49-F238E27FC236}">
                <a16:creationId xmlns:a16="http://schemas.microsoft.com/office/drawing/2014/main" id="{3A0EDE8B-E974-9A49-A492-EB851C332759}"/>
              </a:ext>
            </a:extLst>
          </p:cNvPr>
          <p:cNvGrpSpPr/>
          <p:nvPr/>
        </p:nvGrpSpPr>
        <p:grpSpPr>
          <a:xfrm>
            <a:off x="472892" y="3251092"/>
            <a:ext cx="378602" cy="382937"/>
            <a:chOff x="703263" y="3005138"/>
            <a:chExt cx="415924" cy="420687"/>
          </a:xfrm>
        </p:grpSpPr>
        <p:sp>
          <p:nvSpPr>
            <p:cNvPr id="85" name="Freeform 12">
              <a:extLst>
                <a:ext uri="{FF2B5EF4-FFF2-40B4-BE49-F238E27FC236}">
                  <a16:creationId xmlns:a16="http://schemas.microsoft.com/office/drawing/2014/main" id="{10C2A80A-62A2-B54F-A1F4-8280325D5ED9}"/>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87" name="Freeform 13">
              <a:extLst>
                <a:ext uri="{FF2B5EF4-FFF2-40B4-BE49-F238E27FC236}">
                  <a16:creationId xmlns:a16="http://schemas.microsoft.com/office/drawing/2014/main" id="{586960F4-0331-924D-982B-70FA692280B4}"/>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88" name="Freeform 14">
              <a:extLst>
                <a:ext uri="{FF2B5EF4-FFF2-40B4-BE49-F238E27FC236}">
                  <a16:creationId xmlns:a16="http://schemas.microsoft.com/office/drawing/2014/main" id="{03C66D00-55D4-3E45-BA99-E503BA68FFB0}"/>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93" name="Oval 15">
              <a:extLst>
                <a:ext uri="{FF2B5EF4-FFF2-40B4-BE49-F238E27FC236}">
                  <a16:creationId xmlns:a16="http://schemas.microsoft.com/office/drawing/2014/main" id="{668D45A9-21E5-F949-8805-0B5ED3631EAD}"/>
                </a:ext>
              </a:extLst>
            </p:cNvPr>
            <p:cNvSpPr>
              <a:spLocks noChangeArrowheads="1"/>
            </p:cNvSpPr>
            <p:nvPr/>
          </p:nvSpPr>
          <p:spPr bwMode="auto">
            <a:xfrm>
              <a:off x="868363" y="3005138"/>
              <a:ext cx="87312" cy="87312"/>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94" name="Oval 16">
              <a:extLst>
                <a:ext uri="{FF2B5EF4-FFF2-40B4-BE49-F238E27FC236}">
                  <a16:creationId xmlns:a16="http://schemas.microsoft.com/office/drawing/2014/main" id="{1C80D371-A27F-9043-8DED-0E6AFFCA65B4}"/>
                </a:ext>
              </a:extLst>
            </p:cNvPr>
            <p:cNvSpPr>
              <a:spLocks noChangeArrowheads="1"/>
            </p:cNvSpPr>
            <p:nvPr/>
          </p:nvSpPr>
          <p:spPr bwMode="auto">
            <a:xfrm>
              <a:off x="703263" y="3303588"/>
              <a:ext cx="87312" cy="87312"/>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106" name="Oval 17">
              <a:extLst>
                <a:ext uri="{FF2B5EF4-FFF2-40B4-BE49-F238E27FC236}">
                  <a16:creationId xmlns:a16="http://schemas.microsoft.com/office/drawing/2014/main" id="{354301A2-170B-914E-AB83-843F26FDAFBC}"/>
                </a:ext>
              </a:extLst>
            </p:cNvPr>
            <p:cNvSpPr>
              <a:spLocks noChangeArrowheads="1"/>
            </p:cNvSpPr>
            <p:nvPr/>
          </p:nvSpPr>
          <p:spPr bwMode="auto">
            <a:xfrm>
              <a:off x="1031875" y="3303588"/>
              <a:ext cx="87312" cy="87312"/>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grpSp>
      <p:grpSp>
        <p:nvGrpSpPr>
          <p:cNvPr id="107" name="Group 106">
            <a:extLst>
              <a:ext uri="{FF2B5EF4-FFF2-40B4-BE49-F238E27FC236}">
                <a16:creationId xmlns:a16="http://schemas.microsoft.com/office/drawing/2014/main" id="{B5190978-A153-9140-B1C5-7D93059D3DEF}"/>
              </a:ext>
            </a:extLst>
          </p:cNvPr>
          <p:cNvGrpSpPr/>
          <p:nvPr/>
        </p:nvGrpSpPr>
        <p:grpSpPr>
          <a:xfrm>
            <a:off x="464817" y="5531440"/>
            <a:ext cx="390953" cy="417728"/>
            <a:chOff x="645996" y="3976119"/>
            <a:chExt cx="425673" cy="509610"/>
          </a:xfrm>
          <a:solidFill>
            <a:schemeClr val="tx1"/>
          </a:solidFill>
        </p:grpSpPr>
        <p:sp>
          <p:nvSpPr>
            <p:cNvPr id="109" name="Line 198">
              <a:extLst>
                <a:ext uri="{FF2B5EF4-FFF2-40B4-BE49-F238E27FC236}">
                  <a16:creationId xmlns:a16="http://schemas.microsoft.com/office/drawing/2014/main" id="{2FFA8F3D-4EB5-3F48-9A5D-CBB52CF2A0A3}"/>
                </a:ext>
              </a:extLst>
            </p:cNvPr>
            <p:cNvSpPr>
              <a:spLocks noChangeShapeType="1"/>
            </p:cNvSpPr>
            <p:nvPr/>
          </p:nvSpPr>
          <p:spPr bwMode="auto">
            <a:xfrm rot="5400000">
              <a:off x="771899" y="4230924"/>
              <a:ext cx="509610" cy="0"/>
            </a:xfrm>
            <a:prstGeom prst="line">
              <a:avLst/>
            </a:prstGeom>
            <a:grpFill/>
            <a:ln w="19050" cap="rnd">
              <a:solidFill>
                <a:srgbClr val="FFFFFF"/>
              </a:solidFill>
              <a:prstDash val="solid"/>
              <a:round/>
              <a:headEnd/>
              <a:tailEnd/>
            </a:ln>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114" name="Line 199">
              <a:extLst>
                <a:ext uri="{FF2B5EF4-FFF2-40B4-BE49-F238E27FC236}">
                  <a16:creationId xmlns:a16="http://schemas.microsoft.com/office/drawing/2014/main" id="{A16D011D-071D-0549-B7EC-F58171122C8E}"/>
                </a:ext>
              </a:extLst>
            </p:cNvPr>
            <p:cNvSpPr>
              <a:spLocks noChangeShapeType="1"/>
            </p:cNvSpPr>
            <p:nvPr/>
          </p:nvSpPr>
          <p:spPr bwMode="auto">
            <a:xfrm rot="5400000">
              <a:off x="604028" y="4230924"/>
              <a:ext cx="509610" cy="0"/>
            </a:xfrm>
            <a:prstGeom prst="line">
              <a:avLst/>
            </a:prstGeom>
            <a:grpFill/>
            <a:ln w="19050" cap="rnd">
              <a:solidFill>
                <a:srgbClr val="FFFFFF"/>
              </a:solidFill>
              <a:prstDash val="solid"/>
              <a:round/>
              <a:headEnd/>
              <a:tailEnd/>
            </a:ln>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152" name="Line 200">
              <a:extLst>
                <a:ext uri="{FF2B5EF4-FFF2-40B4-BE49-F238E27FC236}">
                  <a16:creationId xmlns:a16="http://schemas.microsoft.com/office/drawing/2014/main" id="{9D06D3EE-2F73-1B44-9F41-F83A0AEE59A8}"/>
                </a:ext>
              </a:extLst>
            </p:cNvPr>
            <p:cNvSpPr>
              <a:spLocks noChangeShapeType="1"/>
            </p:cNvSpPr>
            <p:nvPr/>
          </p:nvSpPr>
          <p:spPr bwMode="auto">
            <a:xfrm rot="5400000">
              <a:off x="433158" y="4230924"/>
              <a:ext cx="509610" cy="0"/>
            </a:xfrm>
            <a:prstGeom prst="line">
              <a:avLst/>
            </a:prstGeom>
            <a:grpFill/>
            <a:ln w="19050" cap="rnd">
              <a:solidFill>
                <a:srgbClr val="FFFFFF"/>
              </a:solidFill>
              <a:prstDash val="solid"/>
              <a:round/>
              <a:headEnd/>
              <a:tailEnd/>
            </a:ln>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153" name="Oval 209">
              <a:extLst>
                <a:ext uri="{FF2B5EF4-FFF2-40B4-BE49-F238E27FC236}">
                  <a16:creationId xmlns:a16="http://schemas.microsoft.com/office/drawing/2014/main" id="{432D5E90-9453-C049-B2BC-4AF4106E69E3}"/>
                </a:ext>
              </a:extLst>
            </p:cNvPr>
            <p:cNvSpPr>
              <a:spLocks noChangeArrowheads="1"/>
            </p:cNvSpPr>
            <p:nvPr/>
          </p:nvSpPr>
          <p:spPr bwMode="auto">
            <a:xfrm rot="5400000">
              <a:off x="978669" y="4263970"/>
              <a:ext cx="99065" cy="86934"/>
            </a:xfrm>
            <a:prstGeom prst="ellipse">
              <a:avLst/>
            </a:prstGeom>
            <a:grpFill/>
            <a:ln w="19050" cap="flat">
              <a:solidFill>
                <a:schemeClr val="accent1"/>
              </a:solidFill>
              <a:prstDash val="solid"/>
              <a:miter lim="800000"/>
              <a:headEnd/>
              <a:tailEnd/>
            </a:ln>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154" name="Oval 210">
              <a:extLst>
                <a:ext uri="{FF2B5EF4-FFF2-40B4-BE49-F238E27FC236}">
                  <a16:creationId xmlns:a16="http://schemas.microsoft.com/office/drawing/2014/main" id="{CDC42FAA-49F8-FD4F-9889-7BA313039058}"/>
                </a:ext>
              </a:extLst>
            </p:cNvPr>
            <p:cNvSpPr>
              <a:spLocks noChangeArrowheads="1"/>
            </p:cNvSpPr>
            <p:nvPr/>
          </p:nvSpPr>
          <p:spPr bwMode="auto">
            <a:xfrm rot="5400000">
              <a:off x="807799" y="4066121"/>
              <a:ext cx="99065" cy="86934"/>
            </a:xfrm>
            <a:prstGeom prst="ellipse">
              <a:avLst/>
            </a:prstGeom>
            <a:grpFill/>
            <a:ln w="19050" cap="flat">
              <a:solidFill>
                <a:schemeClr val="accent1"/>
              </a:solidFill>
              <a:prstDash val="solid"/>
              <a:miter lim="800000"/>
              <a:headEnd/>
              <a:tailEnd/>
            </a:ln>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sp>
          <p:nvSpPr>
            <p:cNvPr id="155" name="Oval 211">
              <a:extLst>
                <a:ext uri="{FF2B5EF4-FFF2-40B4-BE49-F238E27FC236}">
                  <a16:creationId xmlns:a16="http://schemas.microsoft.com/office/drawing/2014/main" id="{6542B3AD-FB07-974C-B51F-8D087C8060A7}"/>
                </a:ext>
              </a:extLst>
            </p:cNvPr>
            <p:cNvSpPr>
              <a:spLocks noChangeArrowheads="1"/>
            </p:cNvSpPr>
            <p:nvPr/>
          </p:nvSpPr>
          <p:spPr bwMode="auto">
            <a:xfrm rot="5400000">
              <a:off x="640138" y="4209806"/>
              <a:ext cx="95652" cy="83936"/>
            </a:xfrm>
            <a:prstGeom prst="ellipse">
              <a:avLst/>
            </a:prstGeom>
            <a:grpFill/>
            <a:ln w="19050" cap="flat">
              <a:solidFill>
                <a:schemeClr val="accent1"/>
              </a:solidFill>
              <a:prstDash val="solid"/>
              <a:miter lim="800000"/>
              <a:headEnd/>
              <a:tailEnd/>
            </a:ln>
          </p:spPr>
          <p:txBody>
            <a:bodyPr vert="horz" wrap="square" lIns="95103" tIns="47551" rIns="95103" bIns="47551" numCol="1" anchor="t" anchorCtr="0" compatLnSpc="1">
              <a:prstTxWarp prst="textNoShape">
                <a:avLst/>
              </a:prstTxWarp>
            </a:bodyPr>
            <a:lstStyle/>
            <a:p>
              <a:pPr defTabSz="970048">
                <a:defRPr/>
              </a:pPr>
              <a:endParaRPr lang="en-US" sz="1910" kern="0">
                <a:solidFill>
                  <a:srgbClr val="FFFFFF"/>
                </a:solidFill>
                <a:latin typeface="Segoe UI Semilight"/>
              </a:endParaRPr>
            </a:p>
          </p:txBody>
        </p:sp>
      </p:grpSp>
      <p:grpSp>
        <p:nvGrpSpPr>
          <p:cNvPr id="156" name="Group 155">
            <a:extLst>
              <a:ext uri="{FF2B5EF4-FFF2-40B4-BE49-F238E27FC236}">
                <a16:creationId xmlns:a16="http://schemas.microsoft.com/office/drawing/2014/main" id="{1212D943-2BBA-AC4E-A0C4-E824B63A96B0}"/>
              </a:ext>
            </a:extLst>
          </p:cNvPr>
          <p:cNvGrpSpPr/>
          <p:nvPr/>
        </p:nvGrpSpPr>
        <p:grpSpPr>
          <a:xfrm>
            <a:off x="520988" y="4391693"/>
            <a:ext cx="294416" cy="386421"/>
            <a:chOff x="765176" y="4954588"/>
            <a:chExt cx="177800" cy="233363"/>
          </a:xfrm>
        </p:grpSpPr>
        <p:sp>
          <p:nvSpPr>
            <p:cNvPr id="157" name="Freeform 21">
              <a:extLst>
                <a:ext uri="{FF2B5EF4-FFF2-40B4-BE49-F238E27FC236}">
                  <a16:creationId xmlns:a16="http://schemas.microsoft.com/office/drawing/2014/main" id="{C856661C-2C6F-0848-BF6A-E9F730B4C239}"/>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a:solidFill>
                  <a:srgbClr val="FFFFFF"/>
                </a:solidFill>
                <a:latin typeface="Segoe UI Semilight"/>
              </a:endParaRPr>
            </a:p>
          </p:txBody>
        </p:sp>
        <p:sp>
          <p:nvSpPr>
            <p:cNvPr id="158" name="Freeform 22">
              <a:extLst>
                <a:ext uri="{FF2B5EF4-FFF2-40B4-BE49-F238E27FC236}">
                  <a16:creationId xmlns:a16="http://schemas.microsoft.com/office/drawing/2014/main" id="{765E53DC-CCB0-2742-BB60-B1E202F01B11}"/>
                </a:ext>
              </a:extLst>
            </p:cNvPr>
            <p:cNvSpPr>
              <a:spLocks/>
            </p:cNvSpPr>
            <p:nvPr/>
          </p:nvSpPr>
          <p:spPr bwMode="auto">
            <a:xfrm>
              <a:off x="790206" y="4954588"/>
              <a:ext cx="127741"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p>
              <a:pPr defTabSz="970048">
                <a:defRPr/>
              </a:pPr>
              <a:endParaRPr lang="en-US" sz="1910">
                <a:solidFill>
                  <a:srgbClr val="FFFFFF"/>
                </a:solidFill>
                <a:latin typeface="Segoe UI Semilight"/>
              </a:endParaRPr>
            </a:p>
          </p:txBody>
        </p:sp>
      </p:grpSp>
      <p:sp>
        <p:nvSpPr>
          <p:cNvPr id="159" name="TextBox 158">
            <a:extLst>
              <a:ext uri="{FF2B5EF4-FFF2-40B4-BE49-F238E27FC236}">
                <a16:creationId xmlns:a16="http://schemas.microsoft.com/office/drawing/2014/main" id="{F791B92D-D819-1F49-8198-1B86EEC5A6B8}"/>
              </a:ext>
            </a:extLst>
          </p:cNvPr>
          <p:cNvSpPr txBox="1"/>
          <p:nvPr/>
        </p:nvSpPr>
        <p:spPr>
          <a:xfrm>
            <a:off x="1181861" y="2082169"/>
            <a:ext cx="3755230"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002050">
                    <a:lumMod val="50000"/>
                  </a:srgbClr>
                </a:solidFill>
                <a:latin typeface="Segoe UI Semibold"/>
                <a:cs typeface="Segoe UI" pitchFamily="34" charset="0"/>
              </a:rPr>
              <a:t>Communicate</a:t>
            </a:r>
          </a:p>
        </p:txBody>
      </p:sp>
      <p:sp>
        <p:nvSpPr>
          <p:cNvPr id="160" name="TextBox 159">
            <a:extLst>
              <a:ext uri="{FF2B5EF4-FFF2-40B4-BE49-F238E27FC236}">
                <a16:creationId xmlns:a16="http://schemas.microsoft.com/office/drawing/2014/main" id="{F0B4DF68-A1AB-7443-8EC9-2AFA72B3C663}"/>
              </a:ext>
            </a:extLst>
          </p:cNvPr>
          <p:cNvSpPr txBox="1"/>
          <p:nvPr/>
        </p:nvSpPr>
        <p:spPr>
          <a:xfrm>
            <a:off x="1181861" y="2435021"/>
            <a:ext cx="3755230"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002050">
                    <a:lumMod val="50000"/>
                  </a:srgbClr>
                </a:solidFill>
                <a:latin typeface="Segoe UI"/>
                <a:cs typeface="Segoe UI Semibold" charset="0"/>
              </a:rPr>
              <a:t>through chat, meetings &amp; calls</a:t>
            </a:r>
          </a:p>
        </p:txBody>
      </p:sp>
      <p:sp>
        <p:nvSpPr>
          <p:cNvPr id="161" name="TextBox 160">
            <a:extLst>
              <a:ext uri="{FF2B5EF4-FFF2-40B4-BE49-F238E27FC236}">
                <a16:creationId xmlns:a16="http://schemas.microsoft.com/office/drawing/2014/main" id="{0AC51842-E008-2541-A952-A0977A6BF140}"/>
              </a:ext>
            </a:extLst>
          </p:cNvPr>
          <p:cNvSpPr txBox="1"/>
          <p:nvPr/>
        </p:nvSpPr>
        <p:spPr>
          <a:xfrm>
            <a:off x="1181861" y="3141573"/>
            <a:ext cx="3550043"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002050">
                    <a:lumMod val="50000"/>
                  </a:srgbClr>
                </a:solidFill>
                <a:latin typeface="Segoe UI Semibold"/>
                <a:cs typeface="Segoe UI" pitchFamily="34" charset="0"/>
              </a:rPr>
              <a:t>Collaborate</a:t>
            </a:r>
          </a:p>
        </p:txBody>
      </p:sp>
      <p:sp>
        <p:nvSpPr>
          <p:cNvPr id="162" name="TextBox 161">
            <a:extLst>
              <a:ext uri="{FF2B5EF4-FFF2-40B4-BE49-F238E27FC236}">
                <a16:creationId xmlns:a16="http://schemas.microsoft.com/office/drawing/2014/main" id="{DBF4F273-677D-D849-8BA4-B1D6B3DF527D}"/>
              </a:ext>
            </a:extLst>
          </p:cNvPr>
          <p:cNvSpPr txBox="1"/>
          <p:nvPr/>
        </p:nvSpPr>
        <p:spPr>
          <a:xfrm>
            <a:off x="1181861" y="3483903"/>
            <a:ext cx="3550043"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002050">
                    <a:lumMod val="50000"/>
                  </a:srgbClr>
                </a:solidFill>
                <a:latin typeface="Segoe UI"/>
                <a:cs typeface="Segoe UI Semibold" charset="0"/>
              </a:rPr>
              <a:t>with deeply integrated Office 365 apps</a:t>
            </a:r>
          </a:p>
        </p:txBody>
      </p:sp>
      <p:sp>
        <p:nvSpPr>
          <p:cNvPr id="163" name="TextBox 162">
            <a:extLst>
              <a:ext uri="{FF2B5EF4-FFF2-40B4-BE49-F238E27FC236}">
                <a16:creationId xmlns:a16="http://schemas.microsoft.com/office/drawing/2014/main" id="{7CA68909-51D8-7345-BF2B-34BDA807028E}"/>
              </a:ext>
            </a:extLst>
          </p:cNvPr>
          <p:cNvSpPr txBox="1"/>
          <p:nvPr/>
        </p:nvSpPr>
        <p:spPr>
          <a:xfrm>
            <a:off x="1166572" y="5393192"/>
            <a:ext cx="3755230"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FFFFFF"/>
                </a:solidFill>
                <a:latin typeface="Segoe UI Semibold"/>
                <a:cs typeface="Segoe UI" pitchFamily="34" charset="0"/>
              </a:rPr>
              <a:t>Customize &amp; extend</a:t>
            </a:r>
          </a:p>
        </p:txBody>
      </p:sp>
      <p:sp>
        <p:nvSpPr>
          <p:cNvPr id="164" name="TextBox 163">
            <a:extLst>
              <a:ext uri="{FF2B5EF4-FFF2-40B4-BE49-F238E27FC236}">
                <a16:creationId xmlns:a16="http://schemas.microsoft.com/office/drawing/2014/main" id="{6511374F-214B-EB4E-AA51-5041536BC968}"/>
              </a:ext>
            </a:extLst>
          </p:cNvPr>
          <p:cNvSpPr txBox="1"/>
          <p:nvPr/>
        </p:nvSpPr>
        <p:spPr>
          <a:xfrm>
            <a:off x="1166573" y="5762419"/>
            <a:ext cx="3279718" cy="438811"/>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FFFFFF"/>
                </a:solidFill>
                <a:latin typeface="Segoe UI"/>
                <a:cs typeface="Segoe UI Semibold" charset="0"/>
              </a:rPr>
              <a:t>with 3rd party apps, processes, and developer tools</a:t>
            </a:r>
          </a:p>
        </p:txBody>
      </p:sp>
      <p:sp>
        <p:nvSpPr>
          <p:cNvPr id="165" name="TextBox 164">
            <a:extLst>
              <a:ext uri="{FF2B5EF4-FFF2-40B4-BE49-F238E27FC236}">
                <a16:creationId xmlns:a16="http://schemas.microsoft.com/office/drawing/2014/main" id="{BD8DFB96-A4E2-544D-885F-208394FE5419}"/>
              </a:ext>
            </a:extLst>
          </p:cNvPr>
          <p:cNvSpPr txBox="1"/>
          <p:nvPr/>
        </p:nvSpPr>
        <p:spPr>
          <a:xfrm>
            <a:off x="1158249" y="4183120"/>
            <a:ext cx="3894088"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002050">
                    <a:lumMod val="50000"/>
                  </a:srgbClr>
                </a:solidFill>
                <a:latin typeface="Segoe UI Semibold"/>
                <a:cs typeface="Segoe UI" pitchFamily="34" charset="0"/>
              </a:rPr>
              <a:t>Work with confidence</a:t>
            </a:r>
          </a:p>
        </p:txBody>
      </p:sp>
      <p:sp>
        <p:nvSpPr>
          <p:cNvPr id="166" name="TextBox 165">
            <a:extLst>
              <a:ext uri="{FF2B5EF4-FFF2-40B4-BE49-F238E27FC236}">
                <a16:creationId xmlns:a16="http://schemas.microsoft.com/office/drawing/2014/main" id="{581FBA36-4C8C-0149-8FC7-1CB3500C13E9}"/>
              </a:ext>
            </a:extLst>
          </p:cNvPr>
          <p:cNvSpPr txBox="1"/>
          <p:nvPr/>
        </p:nvSpPr>
        <p:spPr>
          <a:xfrm>
            <a:off x="1170938" y="4527277"/>
            <a:ext cx="3096774" cy="438811"/>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002050">
                    <a:lumMod val="50000"/>
                  </a:srgbClr>
                </a:solidFill>
                <a:latin typeface="Segoe UI"/>
                <a:cs typeface="Segoe UI Semibold" charset="0"/>
              </a:rPr>
              <a:t>enterprise level security, compliance, and manageability</a:t>
            </a:r>
          </a:p>
        </p:txBody>
      </p:sp>
      <p:grpSp>
        <p:nvGrpSpPr>
          <p:cNvPr id="14" name="Group 13">
            <a:extLst>
              <a:ext uri="{FF2B5EF4-FFF2-40B4-BE49-F238E27FC236}">
                <a16:creationId xmlns:a16="http://schemas.microsoft.com/office/drawing/2014/main" id="{BE0C6EE1-C85E-7743-A94D-EC8E94C4A698}"/>
              </a:ext>
            </a:extLst>
          </p:cNvPr>
          <p:cNvGrpSpPr/>
          <p:nvPr/>
        </p:nvGrpSpPr>
        <p:grpSpPr>
          <a:xfrm>
            <a:off x="4719274" y="5314023"/>
            <a:ext cx="7212367" cy="1031454"/>
            <a:chOff x="4626295" y="5210300"/>
            <a:chExt cx="7071590" cy="1011321"/>
          </a:xfrm>
        </p:grpSpPr>
        <p:sp>
          <p:nvSpPr>
            <p:cNvPr id="91" name="TextBox 90">
              <a:extLst>
                <a:ext uri="{FF2B5EF4-FFF2-40B4-BE49-F238E27FC236}">
                  <a16:creationId xmlns:a16="http://schemas.microsoft.com/office/drawing/2014/main" id="{E9FA2C43-F7C2-465C-BD7A-014DAC49B31C}"/>
                </a:ext>
              </a:extLst>
            </p:cNvPr>
            <p:cNvSpPr txBox="1"/>
            <p:nvPr/>
          </p:nvSpPr>
          <p:spPr>
            <a:xfrm>
              <a:off x="5931178" y="5371735"/>
              <a:ext cx="1478615" cy="659219"/>
            </a:xfrm>
            <a:prstGeom prst="rect">
              <a:avLst/>
            </a:prstGeom>
            <a:noFill/>
          </p:spPr>
          <p:txBody>
            <a:bodyPr wrap="square" lIns="0" tIns="0" rIns="0" bIns="0" rtlCol="0">
              <a:spAutoFit/>
            </a:bodyPr>
            <a:lstStyle/>
            <a:p>
              <a:pPr defTabSz="950756">
                <a:spcBef>
                  <a:spcPts val="408"/>
                </a:spcBef>
                <a:buSzPct val="90000"/>
                <a:defRPr/>
              </a:pPr>
              <a:r>
                <a:rPr lang="en-US" sz="1428">
                  <a:ln w="3175">
                    <a:noFill/>
                  </a:ln>
                  <a:solidFill>
                    <a:srgbClr val="FFFFFF"/>
                  </a:solidFill>
                  <a:latin typeface="Segoe UI" panose="020B0502040204020203" pitchFamily="34" charset="0"/>
                  <a:cs typeface="Segoe UI" panose="020B0502040204020203" pitchFamily="34" charset="0"/>
                </a:rPr>
                <a:t>Gain context without switching context</a:t>
              </a:r>
            </a:p>
          </p:txBody>
        </p:sp>
        <p:sp>
          <p:nvSpPr>
            <p:cNvPr id="92" name="TextBox 91">
              <a:extLst>
                <a:ext uri="{FF2B5EF4-FFF2-40B4-BE49-F238E27FC236}">
                  <a16:creationId xmlns:a16="http://schemas.microsoft.com/office/drawing/2014/main" id="{C424E4C9-0C96-47A0-A00F-3626707F4572}"/>
                </a:ext>
              </a:extLst>
            </p:cNvPr>
            <p:cNvSpPr txBox="1"/>
            <p:nvPr/>
          </p:nvSpPr>
          <p:spPr>
            <a:xfrm>
              <a:off x="8502040" y="5414242"/>
              <a:ext cx="1300270" cy="659219"/>
            </a:xfrm>
            <a:prstGeom prst="rect">
              <a:avLst/>
            </a:prstGeom>
            <a:noFill/>
          </p:spPr>
          <p:txBody>
            <a:bodyPr wrap="square" lIns="0" tIns="0" rIns="0" bIns="0" rtlCol="0">
              <a:spAutoFit/>
            </a:bodyPr>
            <a:lstStyle/>
            <a:p>
              <a:pPr defTabSz="950756">
                <a:spcBef>
                  <a:spcPts val="408"/>
                </a:spcBef>
                <a:buSzPct val="90000"/>
                <a:defRPr/>
              </a:pPr>
              <a:r>
                <a:rPr lang="en-US" sz="1428">
                  <a:ln w="3175">
                    <a:noFill/>
                  </a:ln>
                  <a:solidFill>
                    <a:srgbClr val="FFFFFF"/>
                  </a:solidFill>
                  <a:latin typeface="Segoe UI" panose="020B0502040204020203" pitchFamily="34" charset="0"/>
                  <a:cs typeface="Segoe UI" panose="020B0502040204020203" pitchFamily="34" charset="0"/>
                </a:rPr>
                <a:t>Meet your people where they are</a:t>
              </a:r>
            </a:p>
          </p:txBody>
        </p:sp>
        <p:sp>
          <p:nvSpPr>
            <p:cNvPr id="95" name="TextBox 94">
              <a:extLst>
                <a:ext uri="{FF2B5EF4-FFF2-40B4-BE49-F238E27FC236}">
                  <a16:creationId xmlns:a16="http://schemas.microsoft.com/office/drawing/2014/main" id="{E262A79C-91C5-433C-8F77-DF86F8CCA229}"/>
                </a:ext>
              </a:extLst>
            </p:cNvPr>
            <p:cNvSpPr txBox="1"/>
            <p:nvPr/>
          </p:nvSpPr>
          <p:spPr>
            <a:xfrm>
              <a:off x="10397615" y="5443102"/>
              <a:ext cx="1300270" cy="439479"/>
            </a:xfrm>
            <a:prstGeom prst="rect">
              <a:avLst/>
            </a:prstGeom>
            <a:noFill/>
          </p:spPr>
          <p:txBody>
            <a:bodyPr wrap="square" lIns="0" tIns="0" rIns="0" bIns="0" rtlCol="0">
              <a:spAutoFit/>
            </a:bodyPr>
            <a:lstStyle/>
            <a:p>
              <a:pPr algn="ctr" defTabSz="950756">
                <a:spcBef>
                  <a:spcPts val="408"/>
                </a:spcBef>
                <a:buSzPct val="90000"/>
                <a:defRPr/>
              </a:pPr>
              <a:r>
                <a:rPr lang="en-US" sz="1428">
                  <a:ln w="3175">
                    <a:noFill/>
                  </a:ln>
                  <a:solidFill>
                    <a:srgbClr val="FFFFFF"/>
                  </a:solidFill>
                  <a:latin typeface="Segoe UI" panose="020B0502040204020203" pitchFamily="34" charset="0"/>
                  <a:cs typeface="Segoe UI" panose="020B0502040204020203" pitchFamily="34" charset="0"/>
                </a:rPr>
                <a:t>Tailor your teamwork</a:t>
              </a:r>
            </a:p>
          </p:txBody>
        </p:sp>
        <p:sp>
          <p:nvSpPr>
            <p:cNvPr id="167" name="Parallelogram 166">
              <a:extLst>
                <a:ext uri="{FF2B5EF4-FFF2-40B4-BE49-F238E27FC236}">
                  <a16:creationId xmlns:a16="http://schemas.microsoft.com/office/drawing/2014/main" id="{F48324EF-BFCB-5C4F-A4AD-C854BEC2F659}"/>
                </a:ext>
              </a:extLst>
            </p:cNvPr>
            <p:cNvSpPr/>
            <p:nvPr/>
          </p:nvSpPr>
          <p:spPr>
            <a:xfrm>
              <a:off x="4626295" y="5210300"/>
              <a:ext cx="1290677"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5F5F5"/>
                </a:solidFill>
                <a:latin typeface="Segoe UI Light"/>
              </a:endParaRPr>
            </a:p>
          </p:txBody>
        </p:sp>
        <p:sp>
          <p:nvSpPr>
            <p:cNvPr id="168" name="Parallelogram 167">
              <a:extLst>
                <a:ext uri="{FF2B5EF4-FFF2-40B4-BE49-F238E27FC236}">
                  <a16:creationId xmlns:a16="http://schemas.microsoft.com/office/drawing/2014/main" id="{0EB9BA54-608C-C140-8DF5-2989088D6502}"/>
                </a:ext>
              </a:extLst>
            </p:cNvPr>
            <p:cNvSpPr/>
            <p:nvPr/>
          </p:nvSpPr>
          <p:spPr>
            <a:xfrm>
              <a:off x="7209809" y="5210300"/>
              <a:ext cx="1290677"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5F5F5"/>
                </a:solidFill>
                <a:latin typeface="Segoe UI Light"/>
              </a:endParaRPr>
            </a:p>
          </p:txBody>
        </p:sp>
        <p:sp>
          <p:nvSpPr>
            <p:cNvPr id="169" name="Parallelogram 168">
              <a:extLst>
                <a:ext uri="{FF2B5EF4-FFF2-40B4-BE49-F238E27FC236}">
                  <a16:creationId xmlns:a16="http://schemas.microsoft.com/office/drawing/2014/main" id="{420A745D-EEAE-434F-B602-B3BCED3B798D}"/>
                </a:ext>
              </a:extLst>
            </p:cNvPr>
            <p:cNvSpPr/>
            <p:nvPr/>
          </p:nvSpPr>
          <p:spPr>
            <a:xfrm>
              <a:off x="9330914" y="5210300"/>
              <a:ext cx="1290677"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5F5F5"/>
                </a:solidFill>
                <a:latin typeface="Segoe UI Light"/>
              </a:endParaRPr>
            </a:p>
          </p:txBody>
        </p:sp>
        <p:sp>
          <p:nvSpPr>
            <p:cNvPr id="171" name="circle_2" title="Icon of three circles overlappping to make a venn diagram">
              <a:extLst>
                <a:ext uri="{FF2B5EF4-FFF2-40B4-BE49-F238E27FC236}">
                  <a16:creationId xmlns:a16="http://schemas.microsoft.com/office/drawing/2014/main" id="{C4443C82-AF39-3141-9473-C258C95F2545}"/>
                </a:ext>
              </a:extLst>
            </p:cNvPr>
            <p:cNvSpPr>
              <a:spLocks noChangeAspect="1" noEditPoints="1"/>
            </p:cNvSpPr>
            <p:nvPr/>
          </p:nvSpPr>
          <p:spPr bwMode="auto">
            <a:xfrm>
              <a:off x="5185785" y="5379605"/>
              <a:ext cx="505722" cy="477627"/>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172" name="people_8" title="Icon of two people with an arrow pointing to the right">
              <a:extLst>
                <a:ext uri="{FF2B5EF4-FFF2-40B4-BE49-F238E27FC236}">
                  <a16:creationId xmlns:a16="http://schemas.microsoft.com/office/drawing/2014/main" id="{09B953F6-FCBC-0C4E-BD46-91BF77108665}"/>
                </a:ext>
              </a:extLst>
            </p:cNvPr>
            <p:cNvSpPr>
              <a:spLocks noChangeAspect="1" noEditPoints="1"/>
            </p:cNvSpPr>
            <p:nvPr/>
          </p:nvSpPr>
          <p:spPr bwMode="auto">
            <a:xfrm>
              <a:off x="7817244" y="5414242"/>
              <a:ext cx="476684" cy="446657"/>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74" name="strategy" title="Icon of two circles and a curved arrow winding between three exes connecting them">
              <a:extLst>
                <a:ext uri="{FF2B5EF4-FFF2-40B4-BE49-F238E27FC236}">
                  <a16:creationId xmlns:a16="http://schemas.microsoft.com/office/drawing/2014/main" id="{2BEC1689-429F-2F41-B7F8-45E7F2DD3599}"/>
                </a:ext>
              </a:extLst>
            </p:cNvPr>
            <p:cNvSpPr>
              <a:spLocks noChangeAspect="1" noEditPoints="1"/>
            </p:cNvSpPr>
            <p:nvPr/>
          </p:nvSpPr>
          <p:spPr bwMode="auto">
            <a:xfrm>
              <a:off x="10089291" y="5400001"/>
              <a:ext cx="363147" cy="483829"/>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Tree>
    <p:extLst>
      <p:ext uri="{BB962C8B-B14F-4D97-AF65-F5344CB8AC3E}">
        <p14:creationId xmlns:p14="http://schemas.microsoft.com/office/powerpoint/2010/main" val="12147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184E3CC-6346-453D-A42C-BFDE684B0D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2698" y="2641998"/>
            <a:ext cx="416410" cy="416410"/>
          </a:xfrm>
          <a:prstGeom prst="rect">
            <a:avLst/>
          </a:prstGeom>
        </p:spPr>
      </p:pic>
      <p:pic>
        <p:nvPicPr>
          <p:cNvPr id="5" name="Graphic 4">
            <a:extLst>
              <a:ext uri="{FF2B5EF4-FFF2-40B4-BE49-F238E27FC236}">
                <a16:creationId xmlns:a16="http://schemas.microsoft.com/office/drawing/2014/main" id="{D5B8E8F8-DEE9-450D-A0CD-D188E51DF0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98141" y="2716807"/>
            <a:ext cx="416410" cy="416410"/>
          </a:xfrm>
          <a:prstGeom prst="rect">
            <a:avLst/>
          </a:prstGeom>
        </p:spPr>
      </p:pic>
      <p:pic>
        <p:nvPicPr>
          <p:cNvPr id="6" name="Graphic 5">
            <a:extLst>
              <a:ext uri="{FF2B5EF4-FFF2-40B4-BE49-F238E27FC236}">
                <a16:creationId xmlns:a16="http://schemas.microsoft.com/office/drawing/2014/main" id="{794F4198-995C-47C1-9972-33EA9E41CD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41460" y="2711680"/>
            <a:ext cx="416410" cy="416410"/>
          </a:xfrm>
          <a:prstGeom prst="rect">
            <a:avLst/>
          </a:prstGeom>
        </p:spPr>
      </p:pic>
      <p:pic>
        <p:nvPicPr>
          <p:cNvPr id="7" name="Graphic 6">
            <a:extLst>
              <a:ext uri="{FF2B5EF4-FFF2-40B4-BE49-F238E27FC236}">
                <a16:creationId xmlns:a16="http://schemas.microsoft.com/office/drawing/2014/main" id="{235473DE-CEF7-4349-A2C3-25AC14B0D0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37996" y="2716807"/>
            <a:ext cx="416410" cy="416410"/>
          </a:xfrm>
          <a:prstGeom prst="rect">
            <a:avLst/>
          </a:prstGeom>
        </p:spPr>
      </p:pic>
      <p:pic>
        <p:nvPicPr>
          <p:cNvPr id="8" name="Graphic 7">
            <a:extLst>
              <a:ext uri="{FF2B5EF4-FFF2-40B4-BE49-F238E27FC236}">
                <a16:creationId xmlns:a16="http://schemas.microsoft.com/office/drawing/2014/main" id="{7300E565-BA2E-45F8-BE99-54BC592CFA4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831" y="2712307"/>
            <a:ext cx="416351" cy="416351"/>
          </a:xfrm>
          <a:prstGeom prst="rect">
            <a:avLst/>
          </a:prstGeom>
        </p:spPr>
      </p:pic>
      <p:sp>
        <p:nvSpPr>
          <p:cNvPr id="9" name="UniversalApp_E8CC" title="Icon of a cellphone in front of a tablet">
            <a:extLst>
              <a:ext uri="{FF2B5EF4-FFF2-40B4-BE49-F238E27FC236}">
                <a16:creationId xmlns:a16="http://schemas.microsoft.com/office/drawing/2014/main" id="{46BD585A-027F-401E-82AE-039EC8F49C7F}"/>
              </a:ext>
            </a:extLst>
          </p:cNvPr>
          <p:cNvSpPr>
            <a:spLocks noChangeAspect="1" noEditPoints="1"/>
          </p:cNvSpPr>
          <p:nvPr/>
        </p:nvSpPr>
        <p:spPr bwMode="auto">
          <a:xfrm>
            <a:off x="5414241" y="746896"/>
            <a:ext cx="942278" cy="691459"/>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10" name="TextBox 9">
            <a:extLst>
              <a:ext uri="{FF2B5EF4-FFF2-40B4-BE49-F238E27FC236}">
                <a16:creationId xmlns:a16="http://schemas.microsoft.com/office/drawing/2014/main" id="{86FEBEA2-F628-4891-8C4B-00CCEDB3A38D}"/>
              </a:ext>
            </a:extLst>
          </p:cNvPr>
          <p:cNvSpPr txBox="1"/>
          <p:nvPr/>
        </p:nvSpPr>
        <p:spPr>
          <a:xfrm>
            <a:off x="4967046" y="375675"/>
            <a:ext cx="1813378" cy="47085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b="1">
                <a:solidFill>
                  <a:srgbClr val="1A1A1A"/>
                </a:solidFill>
                <a:latin typeface="Segoe UI Light" panose="020B0502040204020203" pitchFamily="34" charset="0"/>
                <a:cs typeface="Segoe UI Light" panose="020B0502040204020203" pitchFamily="34" charset="0"/>
              </a:rPr>
              <a:t>your app/service</a:t>
            </a:r>
          </a:p>
        </p:txBody>
      </p:sp>
      <p:sp>
        <p:nvSpPr>
          <p:cNvPr id="11" name="Freeform 5">
            <a:extLst>
              <a:ext uri="{FF2B5EF4-FFF2-40B4-BE49-F238E27FC236}">
                <a16:creationId xmlns:a16="http://schemas.microsoft.com/office/drawing/2014/main" id="{46E55DF1-E5AE-4EAA-956D-9C861944BB2B}"/>
              </a:ext>
            </a:extLst>
          </p:cNvPr>
          <p:cNvSpPr>
            <a:spLocks/>
          </p:cNvSpPr>
          <p:nvPr/>
        </p:nvSpPr>
        <p:spPr bwMode="auto">
          <a:xfrm flipV="1">
            <a:off x="1215489" y="1868266"/>
            <a:ext cx="4337279" cy="691459"/>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72"/>
              <a:gd name="connsiteY0" fmla="*/ 0 h 9960"/>
              <a:gd name="connsiteX1" fmla="*/ 8 w 9972"/>
              <a:gd name="connsiteY1" fmla="*/ 2902 h 9960"/>
              <a:gd name="connsiteX2" fmla="*/ 418 w 9972"/>
              <a:gd name="connsiteY2" fmla="*/ 4715 h 9960"/>
              <a:gd name="connsiteX3" fmla="*/ 9239 w 9972"/>
              <a:gd name="connsiteY3" fmla="*/ 4715 h 9960"/>
              <a:gd name="connsiteX4" fmla="*/ 9959 w 9972"/>
              <a:gd name="connsiteY4" fmla="*/ 7150 h 9960"/>
              <a:gd name="connsiteX5" fmla="*/ 9956 w 9972"/>
              <a:gd name="connsiteY5" fmla="*/ 9960 h 9960"/>
              <a:gd name="connsiteX0" fmla="*/ 8 w 10006"/>
              <a:gd name="connsiteY0" fmla="*/ 0 h 9839"/>
              <a:gd name="connsiteX1" fmla="*/ 8 w 10006"/>
              <a:gd name="connsiteY1" fmla="*/ 2914 h 9839"/>
              <a:gd name="connsiteX2" fmla="*/ 419 w 10006"/>
              <a:gd name="connsiteY2" fmla="*/ 4734 h 9839"/>
              <a:gd name="connsiteX3" fmla="*/ 9265 w 10006"/>
              <a:gd name="connsiteY3" fmla="*/ 4734 h 9839"/>
              <a:gd name="connsiteX4" fmla="*/ 9987 w 10006"/>
              <a:gd name="connsiteY4" fmla="*/ 7179 h 9839"/>
              <a:gd name="connsiteX5" fmla="*/ 10002 w 10006"/>
              <a:gd name="connsiteY5" fmla="*/ 9839 h 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9839">
                <a:moveTo>
                  <a:pt x="8" y="0"/>
                </a:moveTo>
                <a:cubicBezTo>
                  <a:pt x="8" y="0"/>
                  <a:pt x="-8" y="1405"/>
                  <a:pt x="8" y="2914"/>
                </a:cubicBezTo>
                <a:cubicBezTo>
                  <a:pt x="8" y="4162"/>
                  <a:pt x="337" y="4734"/>
                  <a:pt x="419" y="4734"/>
                </a:cubicBezTo>
                <a:lnTo>
                  <a:pt x="9265" y="4734"/>
                </a:lnTo>
                <a:cubicBezTo>
                  <a:pt x="9363" y="4786"/>
                  <a:pt x="9955" y="5358"/>
                  <a:pt x="9987" y="7179"/>
                </a:cubicBezTo>
                <a:cubicBezTo>
                  <a:pt x="10020" y="8843"/>
                  <a:pt x="10002" y="9839"/>
                  <a:pt x="10002" y="9839"/>
                </a:cubicBezTo>
              </a:path>
            </a:pathLst>
          </a:custGeom>
          <a:noFill/>
          <a:ln w="2540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cxnSp>
        <p:nvCxnSpPr>
          <p:cNvPr id="12" name="Straight Connector 11">
            <a:extLst>
              <a:ext uri="{FF2B5EF4-FFF2-40B4-BE49-F238E27FC236}">
                <a16:creationId xmlns:a16="http://schemas.microsoft.com/office/drawing/2014/main" id="{7D0474E1-840B-4841-943E-813D6DFC6CC1}"/>
              </a:ext>
            </a:extLst>
          </p:cNvPr>
          <p:cNvCxnSpPr>
            <a:cxnSpLocks/>
          </p:cNvCxnSpPr>
          <p:nvPr/>
        </p:nvCxnSpPr>
        <p:spPr>
          <a:xfrm>
            <a:off x="5552768" y="1481158"/>
            <a:ext cx="0" cy="426946"/>
          </a:xfrm>
          <a:prstGeom prst="line">
            <a:avLst/>
          </a:prstGeom>
          <a:ln w="25400">
            <a:solidFill>
              <a:srgbClr val="107BD3"/>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Freeform 5">
            <a:extLst>
              <a:ext uri="{FF2B5EF4-FFF2-40B4-BE49-F238E27FC236}">
                <a16:creationId xmlns:a16="http://schemas.microsoft.com/office/drawing/2014/main" id="{73A78C9C-E57F-4ECD-8FD6-8DB02579781B}"/>
              </a:ext>
            </a:extLst>
          </p:cNvPr>
          <p:cNvSpPr>
            <a:spLocks/>
          </p:cNvSpPr>
          <p:nvPr/>
        </p:nvSpPr>
        <p:spPr bwMode="auto">
          <a:xfrm flipV="1">
            <a:off x="2251888" y="1868263"/>
            <a:ext cx="3457520" cy="691459"/>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72"/>
              <a:gd name="connsiteY0" fmla="*/ 0 h 9960"/>
              <a:gd name="connsiteX1" fmla="*/ 8 w 9972"/>
              <a:gd name="connsiteY1" fmla="*/ 2902 h 9960"/>
              <a:gd name="connsiteX2" fmla="*/ 418 w 9972"/>
              <a:gd name="connsiteY2" fmla="*/ 4715 h 9960"/>
              <a:gd name="connsiteX3" fmla="*/ 9239 w 9972"/>
              <a:gd name="connsiteY3" fmla="*/ 4715 h 9960"/>
              <a:gd name="connsiteX4" fmla="*/ 9959 w 9972"/>
              <a:gd name="connsiteY4" fmla="*/ 7150 h 9960"/>
              <a:gd name="connsiteX5" fmla="*/ 9956 w 9972"/>
              <a:gd name="connsiteY5" fmla="*/ 9960 h 9960"/>
              <a:gd name="connsiteX0" fmla="*/ 8 w 10006"/>
              <a:gd name="connsiteY0" fmla="*/ 0 h 9839"/>
              <a:gd name="connsiteX1" fmla="*/ 8 w 10006"/>
              <a:gd name="connsiteY1" fmla="*/ 2914 h 9839"/>
              <a:gd name="connsiteX2" fmla="*/ 419 w 10006"/>
              <a:gd name="connsiteY2" fmla="*/ 4734 h 9839"/>
              <a:gd name="connsiteX3" fmla="*/ 9265 w 10006"/>
              <a:gd name="connsiteY3" fmla="*/ 4734 h 9839"/>
              <a:gd name="connsiteX4" fmla="*/ 9987 w 10006"/>
              <a:gd name="connsiteY4" fmla="*/ 7179 h 9839"/>
              <a:gd name="connsiteX5" fmla="*/ 10002 w 10006"/>
              <a:gd name="connsiteY5" fmla="*/ 9839 h 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9839">
                <a:moveTo>
                  <a:pt x="8" y="0"/>
                </a:moveTo>
                <a:cubicBezTo>
                  <a:pt x="8" y="0"/>
                  <a:pt x="-8" y="1405"/>
                  <a:pt x="8" y="2914"/>
                </a:cubicBezTo>
                <a:cubicBezTo>
                  <a:pt x="8" y="4162"/>
                  <a:pt x="337" y="4734"/>
                  <a:pt x="419" y="4734"/>
                </a:cubicBezTo>
                <a:lnTo>
                  <a:pt x="9265" y="4734"/>
                </a:lnTo>
                <a:cubicBezTo>
                  <a:pt x="9363" y="4786"/>
                  <a:pt x="9955" y="5358"/>
                  <a:pt x="9987" y="7179"/>
                </a:cubicBezTo>
                <a:cubicBezTo>
                  <a:pt x="10020" y="8843"/>
                  <a:pt x="10002" y="9839"/>
                  <a:pt x="10002" y="9839"/>
                </a:cubicBezTo>
              </a:path>
            </a:pathLst>
          </a:custGeom>
          <a:noFill/>
          <a:ln w="2540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cxnSp>
        <p:nvCxnSpPr>
          <p:cNvPr id="14" name="Straight Connector 13">
            <a:extLst>
              <a:ext uri="{FF2B5EF4-FFF2-40B4-BE49-F238E27FC236}">
                <a16:creationId xmlns:a16="http://schemas.microsoft.com/office/drawing/2014/main" id="{809DA9D9-2D0B-41DE-BE25-4FE4CA03BC52}"/>
              </a:ext>
            </a:extLst>
          </p:cNvPr>
          <p:cNvCxnSpPr>
            <a:cxnSpLocks/>
          </p:cNvCxnSpPr>
          <p:nvPr/>
        </p:nvCxnSpPr>
        <p:spPr>
          <a:xfrm>
            <a:off x="5709408" y="1481157"/>
            <a:ext cx="0" cy="426946"/>
          </a:xfrm>
          <a:prstGeom prst="line">
            <a:avLst/>
          </a:prstGeom>
          <a:ln w="25400">
            <a:solidFill>
              <a:srgbClr val="107BD3"/>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C206CB6-F425-4F28-B576-681ED336B640}"/>
              </a:ext>
            </a:extLst>
          </p:cNvPr>
          <p:cNvCxnSpPr>
            <a:cxnSpLocks/>
          </p:cNvCxnSpPr>
          <p:nvPr/>
        </p:nvCxnSpPr>
        <p:spPr>
          <a:xfrm>
            <a:off x="5873735" y="1385502"/>
            <a:ext cx="0" cy="522601"/>
          </a:xfrm>
          <a:prstGeom prst="line">
            <a:avLst/>
          </a:prstGeom>
          <a:ln w="25400">
            <a:solidFill>
              <a:srgbClr val="107BD3"/>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Freeform 5">
            <a:extLst>
              <a:ext uri="{FF2B5EF4-FFF2-40B4-BE49-F238E27FC236}">
                <a16:creationId xmlns:a16="http://schemas.microsoft.com/office/drawing/2014/main" id="{0C9EABDE-B9F8-4FA2-A563-7B0C1579A9FC}"/>
              </a:ext>
            </a:extLst>
          </p:cNvPr>
          <p:cNvSpPr>
            <a:spLocks/>
          </p:cNvSpPr>
          <p:nvPr/>
        </p:nvSpPr>
        <p:spPr bwMode="auto">
          <a:xfrm flipV="1">
            <a:off x="3460456" y="1868260"/>
            <a:ext cx="2413279" cy="696586"/>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72"/>
              <a:gd name="connsiteY0" fmla="*/ 0 h 9960"/>
              <a:gd name="connsiteX1" fmla="*/ 8 w 9972"/>
              <a:gd name="connsiteY1" fmla="*/ 2902 h 9960"/>
              <a:gd name="connsiteX2" fmla="*/ 418 w 9972"/>
              <a:gd name="connsiteY2" fmla="*/ 4715 h 9960"/>
              <a:gd name="connsiteX3" fmla="*/ 9239 w 9972"/>
              <a:gd name="connsiteY3" fmla="*/ 4715 h 9960"/>
              <a:gd name="connsiteX4" fmla="*/ 9959 w 9972"/>
              <a:gd name="connsiteY4" fmla="*/ 7150 h 9960"/>
              <a:gd name="connsiteX5" fmla="*/ 9956 w 9972"/>
              <a:gd name="connsiteY5" fmla="*/ 9960 h 9960"/>
              <a:gd name="connsiteX0" fmla="*/ 8 w 10006"/>
              <a:gd name="connsiteY0" fmla="*/ 0 h 9839"/>
              <a:gd name="connsiteX1" fmla="*/ 8 w 10006"/>
              <a:gd name="connsiteY1" fmla="*/ 2914 h 9839"/>
              <a:gd name="connsiteX2" fmla="*/ 419 w 10006"/>
              <a:gd name="connsiteY2" fmla="*/ 4734 h 9839"/>
              <a:gd name="connsiteX3" fmla="*/ 9265 w 10006"/>
              <a:gd name="connsiteY3" fmla="*/ 4734 h 9839"/>
              <a:gd name="connsiteX4" fmla="*/ 9987 w 10006"/>
              <a:gd name="connsiteY4" fmla="*/ 7179 h 9839"/>
              <a:gd name="connsiteX5" fmla="*/ 10002 w 10006"/>
              <a:gd name="connsiteY5" fmla="*/ 9839 h 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9839">
                <a:moveTo>
                  <a:pt x="8" y="0"/>
                </a:moveTo>
                <a:cubicBezTo>
                  <a:pt x="8" y="0"/>
                  <a:pt x="-8" y="1405"/>
                  <a:pt x="8" y="2914"/>
                </a:cubicBezTo>
                <a:cubicBezTo>
                  <a:pt x="8" y="4162"/>
                  <a:pt x="337" y="4734"/>
                  <a:pt x="419" y="4734"/>
                </a:cubicBezTo>
                <a:lnTo>
                  <a:pt x="9265" y="4734"/>
                </a:lnTo>
                <a:cubicBezTo>
                  <a:pt x="9363" y="4786"/>
                  <a:pt x="9955" y="5358"/>
                  <a:pt x="9987" y="7179"/>
                </a:cubicBezTo>
                <a:cubicBezTo>
                  <a:pt x="10020" y="8843"/>
                  <a:pt x="10002" y="9839"/>
                  <a:pt x="10002" y="9839"/>
                </a:cubicBezTo>
              </a:path>
            </a:pathLst>
          </a:custGeom>
          <a:noFill/>
          <a:ln w="2540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8" name="Freeform 5">
            <a:extLst>
              <a:ext uri="{FF2B5EF4-FFF2-40B4-BE49-F238E27FC236}">
                <a16:creationId xmlns:a16="http://schemas.microsoft.com/office/drawing/2014/main" id="{A9011F06-0184-40B7-A02E-BEB3B31CFE9E}"/>
              </a:ext>
            </a:extLst>
          </p:cNvPr>
          <p:cNvSpPr>
            <a:spLocks/>
          </p:cNvSpPr>
          <p:nvPr/>
        </p:nvSpPr>
        <p:spPr bwMode="auto">
          <a:xfrm flipH="1" flipV="1">
            <a:off x="6025331" y="1873389"/>
            <a:ext cx="1215488" cy="691458"/>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75"/>
              <a:gd name="connsiteY0" fmla="*/ 0 h 10000"/>
              <a:gd name="connsiteX1" fmla="*/ 8 w 9975"/>
              <a:gd name="connsiteY1" fmla="*/ 2902 h 10000"/>
              <a:gd name="connsiteX2" fmla="*/ 418 w 9975"/>
              <a:gd name="connsiteY2" fmla="*/ 4715 h 10000"/>
              <a:gd name="connsiteX3" fmla="*/ 9239 w 9975"/>
              <a:gd name="connsiteY3" fmla="*/ 4715 h 10000"/>
              <a:gd name="connsiteX4" fmla="*/ 9959 w 9975"/>
              <a:gd name="connsiteY4" fmla="*/ 7150 h 10000"/>
              <a:gd name="connsiteX5" fmla="*/ 9965 w 9975"/>
              <a:gd name="connsiteY5" fmla="*/ 10000 h 10000"/>
              <a:gd name="connsiteX0" fmla="*/ 8 w 10000"/>
              <a:gd name="connsiteY0" fmla="*/ 0 h 9439"/>
              <a:gd name="connsiteX1" fmla="*/ 8 w 10000"/>
              <a:gd name="connsiteY1" fmla="*/ 2902 h 9439"/>
              <a:gd name="connsiteX2" fmla="*/ 419 w 10000"/>
              <a:gd name="connsiteY2" fmla="*/ 4715 h 9439"/>
              <a:gd name="connsiteX3" fmla="*/ 9262 w 10000"/>
              <a:gd name="connsiteY3" fmla="*/ 4715 h 9439"/>
              <a:gd name="connsiteX4" fmla="*/ 9984 w 10000"/>
              <a:gd name="connsiteY4" fmla="*/ 7150 h 9439"/>
              <a:gd name="connsiteX5" fmla="*/ 9990 w 10000"/>
              <a:gd name="connsiteY5" fmla="*/ 9439 h 9439"/>
              <a:gd name="connsiteX0" fmla="*/ 8 w 10003"/>
              <a:gd name="connsiteY0" fmla="*/ 0 h 9915"/>
              <a:gd name="connsiteX1" fmla="*/ 8 w 10003"/>
              <a:gd name="connsiteY1" fmla="*/ 3074 h 9915"/>
              <a:gd name="connsiteX2" fmla="*/ 419 w 10003"/>
              <a:gd name="connsiteY2" fmla="*/ 4995 h 9915"/>
              <a:gd name="connsiteX3" fmla="*/ 9262 w 10003"/>
              <a:gd name="connsiteY3" fmla="*/ 4995 h 9915"/>
              <a:gd name="connsiteX4" fmla="*/ 9984 w 10003"/>
              <a:gd name="connsiteY4" fmla="*/ 7575 h 9915"/>
              <a:gd name="connsiteX5" fmla="*/ 9999 w 10003"/>
              <a:gd name="connsiteY5" fmla="*/ 9915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3" h="9915">
                <a:moveTo>
                  <a:pt x="8" y="0"/>
                </a:moveTo>
                <a:cubicBezTo>
                  <a:pt x="8" y="0"/>
                  <a:pt x="-8" y="1482"/>
                  <a:pt x="8" y="3074"/>
                </a:cubicBezTo>
                <a:cubicBezTo>
                  <a:pt x="8" y="4391"/>
                  <a:pt x="337" y="4995"/>
                  <a:pt x="419" y="4995"/>
                </a:cubicBezTo>
                <a:lnTo>
                  <a:pt x="9262" y="4995"/>
                </a:lnTo>
                <a:cubicBezTo>
                  <a:pt x="9360" y="5050"/>
                  <a:pt x="9952" y="5654"/>
                  <a:pt x="9984" y="7575"/>
                </a:cubicBezTo>
                <a:cubicBezTo>
                  <a:pt x="10017" y="9331"/>
                  <a:pt x="9999" y="9915"/>
                  <a:pt x="9999" y="9915"/>
                </a:cubicBezTo>
              </a:path>
            </a:pathLst>
          </a:custGeom>
          <a:noFill/>
          <a:ln w="2540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cxnSp>
        <p:nvCxnSpPr>
          <p:cNvPr id="19" name="Straight Connector 18">
            <a:extLst>
              <a:ext uri="{FF2B5EF4-FFF2-40B4-BE49-F238E27FC236}">
                <a16:creationId xmlns:a16="http://schemas.microsoft.com/office/drawing/2014/main" id="{D226EB9E-1DA9-4E28-BF06-6FA938693B14}"/>
              </a:ext>
            </a:extLst>
          </p:cNvPr>
          <p:cNvCxnSpPr>
            <a:cxnSpLocks/>
          </p:cNvCxnSpPr>
          <p:nvPr/>
        </p:nvCxnSpPr>
        <p:spPr>
          <a:xfrm>
            <a:off x="6024025" y="1385502"/>
            <a:ext cx="0" cy="522601"/>
          </a:xfrm>
          <a:prstGeom prst="line">
            <a:avLst/>
          </a:prstGeom>
          <a:ln w="25400">
            <a:solidFill>
              <a:srgbClr val="107BD3"/>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Freeform 5">
            <a:extLst>
              <a:ext uri="{FF2B5EF4-FFF2-40B4-BE49-F238E27FC236}">
                <a16:creationId xmlns:a16="http://schemas.microsoft.com/office/drawing/2014/main" id="{7F5176B2-4F03-4080-8913-3917BAB1062C}"/>
              </a:ext>
            </a:extLst>
          </p:cNvPr>
          <p:cNvSpPr>
            <a:spLocks/>
          </p:cNvSpPr>
          <p:nvPr/>
        </p:nvSpPr>
        <p:spPr bwMode="auto">
          <a:xfrm flipH="1" flipV="1">
            <a:off x="6147429" y="1817572"/>
            <a:ext cx="2169728" cy="785783"/>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75"/>
              <a:gd name="connsiteY0" fmla="*/ 0 h 10000"/>
              <a:gd name="connsiteX1" fmla="*/ 8 w 9975"/>
              <a:gd name="connsiteY1" fmla="*/ 2902 h 10000"/>
              <a:gd name="connsiteX2" fmla="*/ 418 w 9975"/>
              <a:gd name="connsiteY2" fmla="*/ 4715 h 10000"/>
              <a:gd name="connsiteX3" fmla="*/ 9239 w 9975"/>
              <a:gd name="connsiteY3" fmla="*/ 4715 h 10000"/>
              <a:gd name="connsiteX4" fmla="*/ 9959 w 9975"/>
              <a:gd name="connsiteY4" fmla="*/ 7150 h 10000"/>
              <a:gd name="connsiteX5" fmla="*/ 9965 w 9975"/>
              <a:gd name="connsiteY5" fmla="*/ 10000 h 10000"/>
              <a:gd name="connsiteX0" fmla="*/ 8 w 10000"/>
              <a:gd name="connsiteY0" fmla="*/ 0 h 9439"/>
              <a:gd name="connsiteX1" fmla="*/ 8 w 10000"/>
              <a:gd name="connsiteY1" fmla="*/ 2902 h 9439"/>
              <a:gd name="connsiteX2" fmla="*/ 419 w 10000"/>
              <a:gd name="connsiteY2" fmla="*/ 4715 h 9439"/>
              <a:gd name="connsiteX3" fmla="*/ 9262 w 10000"/>
              <a:gd name="connsiteY3" fmla="*/ 4715 h 9439"/>
              <a:gd name="connsiteX4" fmla="*/ 9984 w 10000"/>
              <a:gd name="connsiteY4" fmla="*/ 7150 h 9439"/>
              <a:gd name="connsiteX5" fmla="*/ 9990 w 10000"/>
              <a:gd name="connsiteY5" fmla="*/ 9439 h 9439"/>
              <a:gd name="connsiteX0" fmla="*/ 8 w 10003"/>
              <a:gd name="connsiteY0" fmla="*/ 0 h 9915"/>
              <a:gd name="connsiteX1" fmla="*/ 8 w 10003"/>
              <a:gd name="connsiteY1" fmla="*/ 3074 h 9915"/>
              <a:gd name="connsiteX2" fmla="*/ 419 w 10003"/>
              <a:gd name="connsiteY2" fmla="*/ 4995 h 9915"/>
              <a:gd name="connsiteX3" fmla="*/ 9262 w 10003"/>
              <a:gd name="connsiteY3" fmla="*/ 4995 h 9915"/>
              <a:gd name="connsiteX4" fmla="*/ 9984 w 10003"/>
              <a:gd name="connsiteY4" fmla="*/ 7575 h 9915"/>
              <a:gd name="connsiteX5" fmla="*/ 9999 w 10003"/>
              <a:gd name="connsiteY5" fmla="*/ 9915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3" h="9915">
                <a:moveTo>
                  <a:pt x="8" y="0"/>
                </a:moveTo>
                <a:cubicBezTo>
                  <a:pt x="8" y="0"/>
                  <a:pt x="-8" y="1482"/>
                  <a:pt x="8" y="3074"/>
                </a:cubicBezTo>
                <a:cubicBezTo>
                  <a:pt x="8" y="4391"/>
                  <a:pt x="337" y="4995"/>
                  <a:pt x="419" y="4995"/>
                </a:cubicBezTo>
                <a:lnTo>
                  <a:pt x="9262" y="4995"/>
                </a:lnTo>
                <a:cubicBezTo>
                  <a:pt x="9360" y="5050"/>
                  <a:pt x="9952" y="5654"/>
                  <a:pt x="9984" y="7575"/>
                </a:cubicBezTo>
                <a:cubicBezTo>
                  <a:pt x="10017" y="9331"/>
                  <a:pt x="9999" y="9915"/>
                  <a:pt x="9999" y="9915"/>
                </a:cubicBezTo>
              </a:path>
            </a:pathLst>
          </a:custGeom>
          <a:noFill/>
          <a:ln w="2540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cxnSp>
        <p:nvCxnSpPr>
          <p:cNvPr id="21" name="Straight Connector 20">
            <a:extLst>
              <a:ext uri="{FF2B5EF4-FFF2-40B4-BE49-F238E27FC236}">
                <a16:creationId xmlns:a16="http://schemas.microsoft.com/office/drawing/2014/main" id="{02CFC79F-F128-4C97-AE49-133B98B5064D}"/>
              </a:ext>
            </a:extLst>
          </p:cNvPr>
          <p:cNvCxnSpPr>
            <a:cxnSpLocks/>
          </p:cNvCxnSpPr>
          <p:nvPr/>
        </p:nvCxnSpPr>
        <p:spPr>
          <a:xfrm>
            <a:off x="6146128" y="1385502"/>
            <a:ext cx="0" cy="522601"/>
          </a:xfrm>
          <a:prstGeom prst="line">
            <a:avLst/>
          </a:prstGeom>
          <a:ln w="25400">
            <a:solidFill>
              <a:srgbClr val="107BD3"/>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E573F02-F7DC-411B-94D4-5D782508D3FD}"/>
              </a:ext>
            </a:extLst>
          </p:cNvPr>
          <p:cNvCxnSpPr>
            <a:cxnSpLocks/>
          </p:cNvCxnSpPr>
          <p:nvPr/>
        </p:nvCxnSpPr>
        <p:spPr>
          <a:xfrm>
            <a:off x="6284954" y="1385502"/>
            <a:ext cx="0" cy="522601"/>
          </a:xfrm>
          <a:prstGeom prst="line">
            <a:avLst/>
          </a:prstGeom>
          <a:ln w="25400">
            <a:solidFill>
              <a:srgbClr val="107BD3"/>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Freeform 5">
            <a:extLst>
              <a:ext uri="{FF2B5EF4-FFF2-40B4-BE49-F238E27FC236}">
                <a16:creationId xmlns:a16="http://schemas.microsoft.com/office/drawing/2014/main" id="{05E9DB0E-A369-4E53-B114-C7346D6A3B75}"/>
              </a:ext>
            </a:extLst>
          </p:cNvPr>
          <p:cNvSpPr>
            <a:spLocks/>
          </p:cNvSpPr>
          <p:nvPr/>
        </p:nvSpPr>
        <p:spPr bwMode="auto">
          <a:xfrm flipH="1" flipV="1">
            <a:off x="6284952" y="1892509"/>
            <a:ext cx="3320107" cy="633984"/>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75"/>
              <a:gd name="connsiteY0" fmla="*/ 0 h 10000"/>
              <a:gd name="connsiteX1" fmla="*/ 8 w 9975"/>
              <a:gd name="connsiteY1" fmla="*/ 2902 h 10000"/>
              <a:gd name="connsiteX2" fmla="*/ 418 w 9975"/>
              <a:gd name="connsiteY2" fmla="*/ 4715 h 10000"/>
              <a:gd name="connsiteX3" fmla="*/ 9239 w 9975"/>
              <a:gd name="connsiteY3" fmla="*/ 4715 h 10000"/>
              <a:gd name="connsiteX4" fmla="*/ 9959 w 9975"/>
              <a:gd name="connsiteY4" fmla="*/ 7150 h 10000"/>
              <a:gd name="connsiteX5" fmla="*/ 9965 w 9975"/>
              <a:gd name="connsiteY5" fmla="*/ 10000 h 10000"/>
              <a:gd name="connsiteX0" fmla="*/ 8 w 10000"/>
              <a:gd name="connsiteY0" fmla="*/ 0 h 9439"/>
              <a:gd name="connsiteX1" fmla="*/ 8 w 10000"/>
              <a:gd name="connsiteY1" fmla="*/ 2902 h 9439"/>
              <a:gd name="connsiteX2" fmla="*/ 419 w 10000"/>
              <a:gd name="connsiteY2" fmla="*/ 4715 h 9439"/>
              <a:gd name="connsiteX3" fmla="*/ 9262 w 10000"/>
              <a:gd name="connsiteY3" fmla="*/ 4715 h 9439"/>
              <a:gd name="connsiteX4" fmla="*/ 9984 w 10000"/>
              <a:gd name="connsiteY4" fmla="*/ 7150 h 9439"/>
              <a:gd name="connsiteX5" fmla="*/ 9990 w 10000"/>
              <a:gd name="connsiteY5" fmla="*/ 9439 h 9439"/>
              <a:gd name="connsiteX0" fmla="*/ 8 w 10003"/>
              <a:gd name="connsiteY0" fmla="*/ 0 h 9915"/>
              <a:gd name="connsiteX1" fmla="*/ 8 w 10003"/>
              <a:gd name="connsiteY1" fmla="*/ 3074 h 9915"/>
              <a:gd name="connsiteX2" fmla="*/ 419 w 10003"/>
              <a:gd name="connsiteY2" fmla="*/ 4995 h 9915"/>
              <a:gd name="connsiteX3" fmla="*/ 9262 w 10003"/>
              <a:gd name="connsiteY3" fmla="*/ 4995 h 9915"/>
              <a:gd name="connsiteX4" fmla="*/ 9984 w 10003"/>
              <a:gd name="connsiteY4" fmla="*/ 7575 h 9915"/>
              <a:gd name="connsiteX5" fmla="*/ 9999 w 10003"/>
              <a:gd name="connsiteY5" fmla="*/ 9915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3" h="9915">
                <a:moveTo>
                  <a:pt x="8" y="0"/>
                </a:moveTo>
                <a:cubicBezTo>
                  <a:pt x="8" y="0"/>
                  <a:pt x="-8" y="1482"/>
                  <a:pt x="8" y="3074"/>
                </a:cubicBezTo>
                <a:cubicBezTo>
                  <a:pt x="8" y="4391"/>
                  <a:pt x="337" y="4995"/>
                  <a:pt x="419" y="4995"/>
                </a:cubicBezTo>
                <a:lnTo>
                  <a:pt x="9262" y="4995"/>
                </a:lnTo>
                <a:cubicBezTo>
                  <a:pt x="9360" y="5050"/>
                  <a:pt x="9952" y="5654"/>
                  <a:pt x="9984" y="7575"/>
                </a:cubicBezTo>
                <a:cubicBezTo>
                  <a:pt x="10017" y="9331"/>
                  <a:pt x="9999" y="9915"/>
                  <a:pt x="9999" y="9915"/>
                </a:cubicBezTo>
              </a:path>
            </a:pathLst>
          </a:custGeom>
          <a:noFill/>
          <a:ln w="2540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5" name="TextBox 24">
            <a:extLst>
              <a:ext uri="{FF2B5EF4-FFF2-40B4-BE49-F238E27FC236}">
                <a16:creationId xmlns:a16="http://schemas.microsoft.com/office/drawing/2014/main" id="{B33E43F3-6576-4EE8-AD6F-89470B45D328}"/>
              </a:ext>
            </a:extLst>
          </p:cNvPr>
          <p:cNvSpPr txBox="1"/>
          <p:nvPr/>
        </p:nvSpPr>
        <p:spPr>
          <a:xfrm>
            <a:off x="771091" y="3045814"/>
            <a:ext cx="885830" cy="47085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b="1">
                <a:solidFill>
                  <a:srgbClr val="1A1A1A"/>
                </a:solidFill>
                <a:latin typeface="Segoe UI Light" panose="020B0502040204020203" pitchFamily="34" charset="0"/>
                <a:cs typeface="Segoe UI Light" panose="020B0502040204020203" pitchFamily="34" charset="0"/>
              </a:rPr>
              <a:t>tabs</a:t>
            </a:r>
          </a:p>
        </p:txBody>
      </p:sp>
      <p:sp>
        <p:nvSpPr>
          <p:cNvPr id="26" name="TextBox 25">
            <a:extLst>
              <a:ext uri="{FF2B5EF4-FFF2-40B4-BE49-F238E27FC236}">
                <a16:creationId xmlns:a16="http://schemas.microsoft.com/office/drawing/2014/main" id="{4B6522DB-86A3-4DBD-8257-57B5A3853685}"/>
              </a:ext>
            </a:extLst>
          </p:cNvPr>
          <p:cNvSpPr txBox="1"/>
          <p:nvPr/>
        </p:nvSpPr>
        <p:spPr>
          <a:xfrm>
            <a:off x="2692305" y="2975814"/>
            <a:ext cx="1549525" cy="64716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b="1">
                <a:solidFill>
                  <a:srgbClr val="1A1A1A"/>
                </a:solidFill>
                <a:latin typeface="Segoe UI Light" panose="020B0502040204020203" pitchFamily="34" charset="0"/>
                <a:cs typeface="Segoe UI Light" panose="020B0502040204020203" pitchFamily="34" charset="0"/>
              </a:rPr>
              <a:t>adaptive</a:t>
            </a:r>
            <a:br>
              <a:rPr lang="en-US" sz="1224" b="1">
                <a:solidFill>
                  <a:srgbClr val="1A1A1A"/>
                </a:solidFill>
                <a:latin typeface="Segoe UI Light" panose="020B0502040204020203" pitchFamily="34" charset="0"/>
                <a:cs typeface="Segoe UI Light" panose="020B0502040204020203" pitchFamily="34" charset="0"/>
              </a:rPr>
            </a:br>
            <a:r>
              <a:rPr lang="en-US" sz="1224" b="1">
                <a:solidFill>
                  <a:srgbClr val="1A1A1A"/>
                </a:solidFill>
                <a:latin typeface="Segoe UI Light" panose="020B0502040204020203" pitchFamily="34" charset="0"/>
                <a:cs typeface="Segoe UI Light" panose="020B0502040204020203" pitchFamily="34" charset="0"/>
              </a:rPr>
              <a:t>cards</a:t>
            </a:r>
          </a:p>
        </p:txBody>
      </p:sp>
      <p:sp>
        <p:nvSpPr>
          <p:cNvPr id="27" name="TextBox 26">
            <a:extLst>
              <a:ext uri="{FF2B5EF4-FFF2-40B4-BE49-F238E27FC236}">
                <a16:creationId xmlns:a16="http://schemas.microsoft.com/office/drawing/2014/main" id="{5823810B-DFBF-4CF7-A964-FDF3709E73B2}"/>
              </a:ext>
            </a:extLst>
          </p:cNvPr>
          <p:cNvSpPr txBox="1"/>
          <p:nvPr/>
        </p:nvSpPr>
        <p:spPr>
          <a:xfrm>
            <a:off x="8831583" y="3065468"/>
            <a:ext cx="1549525" cy="47085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b="1">
                <a:solidFill>
                  <a:srgbClr val="1A1A1A"/>
                </a:solidFill>
                <a:latin typeface="Segoe UI Light" panose="020B0502040204020203" pitchFamily="34" charset="0"/>
                <a:cs typeface="Segoe UI Light" panose="020B0502040204020203" pitchFamily="34" charset="0"/>
              </a:rPr>
              <a:t>notifications</a:t>
            </a:r>
          </a:p>
        </p:txBody>
      </p:sp>
      <p:sp>
        <p:nvSpPr>
          <p:cNvPr id="28" name="TextBox 27">
            <a:extLst>
              <a:ext uri="{FF2B5EF4-FFF2-40B4-BE49-F238E27FC236}">
                <a16:creationId xmlns:a16="http://schemas.microsoft.com/office/drawing/2014/main" id="{30DC2196-9092-4F16-A48D-084AE14C5713}"/>
              </a:ext>
            </a:extLst>
          </p:cNvPr>
          <p:cNvSpPr txBox="1"/>
          <p:nvPr/>
        </p:nvSpPr>
        <p:spPr>
          <a:xfrm>
            <a:off x="6474903" y="3060341"/>
            <a:ext cx="1549525" cy="47085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b="1">
                <a:solidFill>
                  <a:srgbClr val="1A1A1A"/>
                </a:solidFill>
                <a:latin typeface="Segoe UI Light" panose="020B0502040204020203" pitchFamily="34" charset="0"/>
                <a:cs typeface="Segoe UI Light" panose="020B0502040204020203" pitchFamily="34" charset="0"/>
              </a:rPr>
              <a:t>bots</a:t>
            </a:r>
          </a:p>
        </p:txBody>
      </p:sp>
      <p:sp>
        <p:nvSpPr>
          <p:cNvPr id="29" name="TextBox 28">
            <a:extLst>
              <a:ext uri="{FF2B5EF4-FFF2-40B4-BE49-F238E27FC236}">
                <a16:creationId xmlns:a16="http://schemas.microsoft.com/office/drawing/2014/main" id="{E1AD2C31-9FFB-4F64-ACC1-D7FE7A698BE9}"/>
              </a:ext>
            </a:extLst>
          </p:cNvPr>
          <p:cNvSpPr txBox="1"/>
          <p:nvPr/>
        </p:nvSpPr>
        <p:spPr>
          <a:xfrm>
            <a:off x="7541559" y="3032742"/>
            <a:ext cx="1549525" cy="64716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b="1">
                <a:solidFill>
                  <a:srgbClr val="1A1A1A"/>
                </a:solidFill>
                <a:latin typeface="Segoe UI Light" panose="020B0502040204020203" pitchFamily="34" charset="0"/>
                <a:cs typeface="Segoe UI Light" panose="020B0502040204020203" pitchFamily="34" charset="0"/>
              </a:rPr>
              <a:t>messaging</a:t>
            </a:r>
            <a:br>
              <a:rPr lang="en-US" sz="1224" b="1">
                <a:solidFill>
                  <a:srgbClr val="1A1A1A"/>
                </a:solidFill>
                <a:latin typeface="Segoe UI Light" panose="020B0502040204020203" pitchFamily="34" charset="0"/>
                <a:cs typeface="Segoe UI Light" panose="020B0502040204020203" pitchFamily="34" charset="0"/>
              </a:rPr>
            </a:br>
            <a:r>
              <a:rPr lang="en-US" sz="1224" b="1">
                <a:solidFill>
                  <a:srgbClr val="1A1A1A"/>
                </a:solidFill>
                <a:latin typeface="Segoe UI Light" panose="020B0502040204020203" pitchFamily="34" charset="0"/>
                <a:cs typeface="Segoe UI Light" panose="020B0502040204020203" pitchFamily="34" charset="0"/>
              </a:rPr>
              <a:t>extensions</a:t>
            </a:r>
          </a:p>
        </p:txBody>
      </p:sp>
      <p:sp>
        <p:nvSpPr>
          <p:cNvPr id="30" name="Freeform 5">
            <a:extLst>
              <a:ext uri="{FF2B5EF4-FFF2-40B4-BE49-F238E27FC236}">
                <a16:creationId xmlns:a16="http://schemas.microsoft.com/office/drawing/2014/main" id="{44AA37C0-C26E-4057-8237-57BCD1C66903}"/>
              </a:ext>
            </a:extLst>
          </p:cNvPr>
          <p:cNvSpPr>
            <a:spLocks/>
          </p:cNvSpPr>
          <p:nvPr/>
        </p:nvSpPr>
        <p:spPr bwMode="auto">
          <a:xfrm>
            <a:off x="1198404" y="3470073"/>
            <a:ext cx="4440860" cy="1208794"/>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92"/>
              <a:gd name="connsiteY0" fmla="*/ 0 h 10000"/>
              <a:gd name="connsiteX1" fmla="*/ 8 w 9992"/>
              <a:gd name="connsiteY1" fmla="*/ 2902 h 10000"/>
              <a:gd name="connsiteX2" fmla="*/ 418 w 9992"/>
              <a:gd name="connsiteY2" fmla="*/ 4715 h 10000"/>
              <a:gd name="connsiteX3" fmla="*/ 9239 w 9992"/>
              <a:gd name="connsiteY3" fmla="*/ 4715 h 10000"/>
              <a:gd name="connsiteX4" fmla="*/ 9959 w 9992"/>
              <a:gd name="connsiteY4" fmla="*/ 7150 h 10000"/>
              <a:gd name="connsiteX5" fmla="*/ 9992 w 9992"/>
              <a:gd name="connsiteY5" fmla="*/ 10000 h 10000"/>
              <a:gd name="connsiteX0" fmla="*/ 8 w 10000"/>
              <a:gd name="connsiteY0" fmla="*/ 0 h 10000"/>
              <a:gd name="connsiteX1" fmla="*/ 8 w 10000"/>
              <a:gd name="connsiteY1" fmla="*/ 2902 h 10000"/>
              <a:gd name="connsiteX2" fmla="*/ 418 w 10000"/>
              <a:gd name="connsiteY2" fmla="*/ 4715 h 10000"/>
              <a:gd name="connsiteX3" fmla="*/ 9246 w 10000"/>
              <a:gd name="connsiteY3" fmla="*/ 4715 h 10000"/>
              <a:gd name="connsiteX4" fmla="*/ 9967 w 10000"/>
              <a:gd name="connsiteY4" fmla="*/ 7150 h 10000"/>
              <a:gd name="connsiteX5" fmla="*/ 10000 w 10000"/>
              <a:gd name="connsiteY5" fmla="*/ 10000 h 10000"/>
              <a:gd name="connsiteX0" fmla="*/ 8 w 9980"/>
              <a:gd name="connsiteY0" fmla="*/ 0 h 10000"/>
              <a:gd name="connsiteX1" fmla="*/ 8 w 9980"/>
              <a:gd name="connsiteY1" fmla="*/ 2902 h 10000"/>
              <a:gd name="connsiteX2" fmla="*/ 418 w 9980"/>
              <a:gd name="connsiteY2" fmla="*/ 4715 h 10000"/>
              <a:gd name="connsiteX3" fmla="*/ 9246 w 9980"/>
              <a:gd name="connsiteY3" fmla="*/ 4715 h 10000"/>
              <a:gd name="connsiteX4" fmla="*/ 9967 w 9980"/>
              <a:gd name="connsiteY4" fmla="*/ 7150 h 10000"/>
              <a:gd name="connsiteX5" fmla="*/ 9963 w 9980"/>
              <a:gd name="connsiteY5" fmla="*/ 10000 h 10000"/>
              <a:gd name="connsiteX0" fmla="*/ 8 w 10010"/>
              <a:gd name="connsiteY0" fmla="*/ 0 h 10000"/>
              <a:gd name="connsiteX1" fmla="*/ 8 w 10010"/>
              <a:gd name="connsiteY1" fmla="*/ 2902 h 10000"/>
              <a:gd name="connsiteX2" fmla="*/ 419 w 10010"/>
              <a:gd name="connsiteY2" fmla="*/ 4715 h 10000"/>
              <a:gd name="connsiteX3" fmla="*/ 9265 w 10010"/>
              <a:gd name="connsiteY3" fmla="*/ 4715 h 10000"/>
              <a:gd name="connsiteX4" fmla="*/ 9987 w 10010"/>
              <a:gd name="connsiteY4" fmla="*/ 7150 h 10000"/>
              <a:gd name="connsiteX5" fmla="*/ 10008 w 1001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8" y="0"/>
                </a:moveTo>
                <a:cubicBezTo>
                  <a:pt x="8" y="0"/>
                  <a:pt x="-8" y="1399"/>
                  <a:pt x="8" y="2902"/>
                </a:cubicBezTo>
                <a:cubicBezTo>
                  <a:pt x="8" y="4145"/>
                  <a:pt x="337" y="4715"/>
                  <a:pt x="419" y="4715"/>
                </a:cubicBezTo>
                <a:lnTo>
                  <a:pt x="9265" y="4715"/>
                </a:lnTo>
                <a:cubicBezTo>
                  <a:pt x="9363" y="4767"/>
                  <a:pt x="9955" y="5337"/>
                  <a:pt x="9987" y="7150"/>
                </a:cubicBezTo>
                <a:cubicBezTo>
                  <a:pt x="10020" y="8808"/>
                  <a:pt x="10008" y="10000"/>
                  <a:pt x="10008" y="10000"/>
                </a:cubicBezTo>
              </a:path>
            </a:pathLst>
          </a:custGeom>
          <a:noFill/>
          <a:ln w="1905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F5F5F5"/>
              </a:solidFill>
              <a:latin typeface="Segoe UI"/>
            </a:endParaRPr>
          </a:p>
        </p:txBody>
      </p:sp>
      <p:sp>
        <p:nvSpPr>
          <p:cNvPr id="31" name="Freeform 5">
            <a:extLst>
              <a:ext uri="{FF2B5EF4-FFF2-40B4-BE49-F238E27FC236}">
                <a16:creationId xmlns:a16="http://schemas.microsoft.com/office/drawing/2014/main" id="{24C9D168-6339-4F9F-825D-BA0C23C784C5}"/>
              </a:ext>
            </a:extLst>
          </p:cNvPr>
          <p:cNvSpPr>
            <a:spLocks/>
          </p:cNvSpPr>
          <p:nvPr/>
        </p:nvSpPr>
        <p:spPr bwMode="auto">
          <a:xfrm>
            <a:off x="2255673" y="3544497"/>
            <a:ext cx="3435027" cy="1049821"/>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92"/>
              <a:gd name="connsiteY0" fmla="*/ 0 h 10000"/>
              <a:gd name="connsiteX1" fmla="*/ 8 w 9992"/>
              <a:gd name="connsiteY1" fmla="*/ 2902 h 10000"/>
              <a:gd name="connsiteX2" fmla="*/ 418 w 9992"/>
              <a:gd name="connsiteY2" fmla="*/ 4715 h 10000"/>
              <a:gd name="connsiteX3" fmla="*/ 9239 w 9992"/>
              <a:gd name="connsiteY3" fmla="*/ 4715 h 10000"/>
              <a:gd name="connsiteX4" fmla="*/ 9959 w 9992"/>
              <a:gd name="connsiteY4" fmla="*/ 7150 h 10000"/>
              <a:gd name="connsiteX5" fmla="*/ 9992 w 9992"/>
              <a:gd name="connsiteY5" fmla="*/ 10000 h 10000"/>
              <a:gd name="connsiteX0" fmla="*/ 8 w 10000"/>
              <a:gd name="connsiteY0" fmla="*/ 0 h 10000"/>
              <a:gd name="connsiteX1" fmla="*/ 8 w 10000"/>
              <a:gd name="connsiteY1" fmla="*/ 2902 h 10000"/>
              <a:gd name="connsiteX2" fmla="*/ 418 w 10000"/>
              <a:gd name="connsiteY2" fmla="*/ 4715 h 10000"/>
              <a:gd name="connsiteX3" fmla="*/ 9246 w 10000"/>
              <a:gd name="connsiteY3" fmla="*/ 4715 h 10000"/>
              <a:gd name="connsiteX4" fmla="*/ 9967 w 10000"/>
              <a:gd name="connsiteY4" fmla="*/ 7150 h 10000"/>
              <a:gd name="connsiteX5" fmla="*/ 10000 w 10000"/>
              <a:gd name="connsiteY5" fmla="*/ 10000 h 10000"/>
              <a:gd name="connsiteX0" fmla="*/ 8 w 9980"/>
              <a:gd name="connsiteY0" fmla="*/ 0 h 10000"/>
              <a:gd name="connsiteX1" fmla="*/ 8 w 9980"/>
              <a:gd name="connsiteY1" fmla="*/ 2902 h 10000"/>
              <a:gd name="connsiteX2" fmla="*/ 418 w 9980"/>
              <a:gd name="connsiteY2" fmla="*/ 4715 h 10000"/>
              <a:gd name="connsiteX3" fmla="*/ 9246 w 9980"/>
              <a:gd name="connsiteY3" fmla="*/ 4715 h 10000"/>
              <a:gd name="connsiteX4" fmla="*/ 9967 w 9980"/>
              <a:gd name="connsiteY4" fmla="*/ 7150 h 10000"/>
              <a:gd name="connsiteX5" fmla="*/ 9963 w 9980"/>
              <a:gd name="connsiteY5" fmla="*/ 10000 h 10000"/>
              <a:gd name="connsiteX0" fmla="*/ 8 w 10010"/>
              <a:gd name="connsiteY0" fmla="*/ 0 h 10000"/>
              <a:gd name="connsiteX1" fmla="*/ 8 w 10010"/>
              <a:gd name="connsiteY1" fmla="*/ 2902 h 10000"/>
              <a:gd name="connsiteX2" fmla="*/ 419 w 10010"/>
              <a:gd name="connsiteY2" fmla="*/ 4715 h 10000"/>
              <a:gd name="connsiteX3" fmla="*/ 9265 w 10010"/>
              <a:gd name="connsiteY3" fmla="*/ 4715 h 10000"/>
              <a:gd name="connsiteX4" fmla="*/ 9987 w 10010"/>
              <a:gd name="connsiteY4" fmla="*/ 7150 h 10000"/>
              <a:gd name="connsiteX5" fmla="*/ 10008 w 1001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8" y="0"/>
                </a:moveTo>
                <a:cubicBezTo>
                  <a:pt x="8" y="0"/>
                  <a:pt x="-8" y="1399"/>
                  <a:pt x="8" y="2902"/>
                </a:cubicBezTo>
                <a:cubicBezTo>
                  <a:pt x="8" y="4145"/>
                  <a:pt x="337" y="4715"/>
                  <a:pt x="419" y="4715"/>
                </a:cubicBezTo>
                <a:lnTo>
                  <a:pt x="9265" y="4715"/>
                </a:lnTo>
                <a:cubicBezTo>
                  <a:pt x="9363" y="4767"/>
                  <a:pt x="9955" y="5337"/>
                  <a:pt x="9987" y="7150"/>
                </a:cubicBezTo>
                <a:cubicBezTo>
                  <a:pt x="10020" y="8808"/>
                  <a:pt x="10008" y="10000"/>
                  <a:pt x="10008" y="10000"/>
                </a:cubicBezTo>
              </a:path>
            </a:pathLst>
          </a:custGeom>
          <a:noFill/>
          <a:ln w="1905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F5F5F5"/>
              </a:solidFill>
              <a:latin typeface="Segoe UI"/>
            </a:endParaRPr>
          </a:p>
        </p:txBody>
      </p:sp>
      <p:sp>
        <p:nvSpPr>
          <p:cNvPr id="32" name="Freeform 5">
            <a:extLst>
              <a:ext uri="{FF2B5EF4-FFF2-40B4-BE49-F238E27FC236}">
                <a16:creationId xmlns:a16="http://schemas.microsoft.com/office/drawing/2014/main" id="{30AC871A-6C7C-44EF-8AD9-E1A8B7D69660}"/>
              </a:ext>
            </a:extLst>
          </p:cNvPr>
          <p:cNvSpPr>
            <a:spLocks/>
          </p:cNvSpPr>
          <p:nvPr/>
        </p:nvSpPr>
        <p:spPr bwMode="auto">
          <a:xfrm flipH="1">
            <a:off x="5964478" y="3466412"/>
            <a:ext cx="1263979" cy="1153098"/>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92"/>
              <a:gd name="connsiteY0" fmla="*/ 0 h 10000"/>
              <a:gd name="connsiteX1" fmla="*/ 8 w 9992"/>
              <a:gd name="connsiteY1" fmla="*/ 2902 h 10000"/>
              <a:gd name="connsiteX2" fmla="*/ 418 w 9992"/>
              <a:gd name="connsiteY2" fmla="*/ 4715 h 10000"/>
              <a:gd name="connsiteX3" fmla="*/ 9239 w 9992"/>
              <a:gd name="connsiteY3" fmla="*/ 4715 h 10000"/>
              <a:gd name="connsiteX4" fmla="*/ 9959 w 9992"/>
              <a:gd name="connsiteY4" fmla="*/ 7150 h 10000"/>
              <a:gd name="connsiteX5" fmla="*/ 9992 w 9992"/>
              <a:gd name="connsiteY5" fmla="*/ 10000 h 10000"/>
              <a:gd name="connsiteX0" fmla="*/ 8 w 10000"/>
              <a:gd name="connsiteY0" fmla="*/ 0 h 10000"/>
              <a:gd name="connsiteX1" fmla="*/ 8 w 10000"/>
              <a:gd name="connsiteY1" fmla="*/ 2902 h 10000"/>
              <a:gd name="connsiteX2" fmla="*/ 418 w 10000"/>
              <a:gd name="connsiteY2" fmla="*/ 4715 h 10000"/>
              <a:gd name="connsiteX3" fmla="*/ 9246 w 10000"/>
              <a:gd name="connsiteY3" fmla="*/ 4715 h 10000"/>
              <a:gd name="connsiteX4" fmla="*/ 9967 w 10000"/>
              <a:gd name="connsiteY4" fmla="*/ 7150 h 10000"/>
              <a:gd name="connsiteX5" fmla="*/ 10000 w 10000"/>
              <a:gd name="connsiteY5" fmla="*/ 10000 h 10000"/>
              <a:gd name="connsiteX0" fmla="*/ 8 w 9980"/>
              <a:gd name="connsiteY0" fmla="*/ 0 h 10000"/>
              <a:gd name="connsiteX1" fmla="*/ 8 w 9980"/>
              <a:gd name="connsiteY1" fmla="*/ 2902 h 10000"/>
              <a:gd name="connsiteX2" fmla="*/ 418 w 9980"/>
              <a:gd name="connsiteY2" fmla="*/ 4715 h 10000"/>
              <a:gd name="connsiteX3" fmla="*/ 9246 w 9980"/>
              <a:gd name="connsiteY3" fmla="*/ 4715 h 10000"/>
              <a:gd name="connsiteX4" fmla="*/ 9967 w 9980"/>
              <a:gd name="connsiteY4" fmla="*/ 7150 h 10000"/>
              <a:gd name="connsiteX5" fmla="*/ 9963 w 9980"/>
              <a:gd name="connsiteY5" fmla="*/ 10000 h 10000"/>
              <a:gd name="connsiteX0" fmla="*/ 8 w 10010"/>
              <a:gd name="connsiteY0" fmla="*/ 0 h 10000"/>
              <a:gd name="connsiteX1" fmla="*/ 8 w 10010"/>
              <a:gd name="connsiteY1" fmla="*/ 2902 h 10000"/>
              <a:gd name="connsiteX2" fmla="*/ 419 w 10010"/>
              <a:gd name="connsiteY2" fmla="*/ 4715 h 10000"/>
              <a:gd name="connsiteX3" fmla="*/ 9265 w 10010"/>
              <a:gd name="connsiteY3" fmla="*/ 4715 h 10000"/>
              <a:gd name="connsiteX4" fmla="*/ 9987 w 10010"/>
              <a:gd name="connsiteY4" fmla="*/ 7150 h 10000"/>
              <a:gd name="connsiteX5" fmla="*/ 10008 w 1001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8" y="0"/>
                </a:moveTo>
                <a:cubicBezTo>
                  <a:pt x="8" y="0"/>
                  <a:pt x="-8" y="1399"/>
                  <a:pt x="8" y="2902"/>
                </a:cubicBezTo>
                <a:cubicBezTo>
                  <a:pt x="8" y="4145"/>
                  <a:pt x="337" y="4715"/>
                  <a:pt x="419" y="4715"/>
                </a:cubicBezTo>
                <a:lnTo>
                  <a:pt x="9265" y="4715"/>
                </a:lnTo>
                <a:cubicBezTo>
                  <a:pt x="9363" y="4767"/>
                  <a:pt x="9955" y="5337"/>
                  <a:pt x="9987" y="7150"/>
                </a:cubicBezTo>
                <a:cubicBezTo>
                  <a:pt x="10020" y="8808"/>
                  <a:pt x="10008" y="10000"/>
                  <a:pt x="10008" y="10000"/>
                </a:cubicBezTo>
              </a:path>
            </a:pathLst>
          </a:custGeom>
          <a:noFill/>
          <a:ln w="1905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F5F5F5"/>
              </a:solidFill>
              <a:latin typeface="Segoe UI"/>
            </a:endParaRPr>
          </a:p>
        </p:txBody>
      </p:sp>
      <p:sp>
        <p:nvSpPr>
          <p:cNvPr id="33" name="TextBox 32">
            <a:extLst>
              <a:ext uri="{FF2B5EF4-FFF2-40B4-BE49-F238E27FC236}">
                <a16:creationId xmlns:a16="http://schemas.microsoft.com/office/drawing/2014/main" id="{339A38E2-32B9-4EA2-A524-BE7AC5038637}"/>
              </a:ext>
            </a:extLst>
          </p:cNvPr>
          <p:cNvSpPr txBox="1"/>
          <p:nvPr/>
        </p:nvSpPr>
        <p:spPr>
          <a:xfrm>
            <a:off x="1489914" y="3045814"/>
            <a:ext cx="1549525" cy="47085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b="1">
                <a:solidFill>
                  <a:srgbClr val="1A1A1A"/>
                </a:solidFill>
                <a:latin typeface="Segoe UI Light" panose="020B0502040204020203" pitchFamily="34" charset="0"/>
                <a:cs typeface="Segoe UI Light" panose="020B0502040204020203" pitchFamily="34" charset="0"/>
              </a:rPr>
              <a:t>connectors</a:t>
            </a:r>
          </a:p>
        </p:txBody>
      </p:sp>
      <p:pic>
        <p:nvPicPr>
          <p:cNvPr id="34" name="Graphic 33">
            <a:extLst>
              <a:ext uri="{FF2B5EF4-FFF2-40B4-BE49-F238E27FC236}">
                <a16:creationId xmlns:a16="http://schemas.microsoft.com/office/drawing/2014/main" id="{9B832B11-00DF-45CF-9B3A-70BFB6A6C5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56471" y="2711680"/>
            <a:ext cx="416410" cy="416410"/>
          </a:xfrm>
          <a:prstGeom prst="rect">
            <a:avLst/>
          </a:prstGeom>
        </p:spPr>
      </p:pic>
      <p:sp>
        <p:nvSpPr>
          <p:cNvPr id="35" name="Freeform 5">
            <a:extLst>
              <a:ext uri="{FF2B5EF4-FFF2-40B4-BE49-F238E27FC236}">
                <a16:creationId xmlns:a16="http://schemas.microsoft.com/office/drawing/2014/main" id="{05036948-9A88-49E6-97D4-B05518ECA030}"/>
              </a:ext>
            </a:extLst>
          </p:cNvPr>
          <p:cNvSpPr>
            <a:spLocks/>
          </p:cNvSpPr>
          <p:nvPr/>
        </p:nvSpPr>
        <p:spPr bwMode="auto">
          <a:xfrm>
            <a:off x="3460455" y="3559345"/>
            <a:ext cx="2297029" cy="1020133"/>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92"/>
              <a:gd name="connsiteY0" fmla="*/ 0 h 10000"/>
              <a:gd name="connsiteX1" fmla="*/ 8 w 9992"/>
              <a:gd name="connsiteY1" fmla="*/ 2902 h 10000"/>
              <a:gd name="connsiteX2" fmla="*/ 418 w 9992"/>
              <a:gd name="connsiteY2" fmla="*/ 4715 h 10000"/>
              <a:gd name="connsiteX3" fmla="*/ 9239 w 9992"/>
              <a:gd name="connsiteY3" fmla="*/ 4715 h 10000"/>
              <a:gd name="connsiteX4" fmla="*/ 9959 w 9992"/>
              <a:gd name="connsiteY4" fmla="*/ 7150 h 10000"/>
              <a:gd name="connsiteX5" fmla="*/ 9992 w 9992"/>
              <a:gd name="connsiteY5" fmla="*/ 10000 h 10000"/>
              <a:gd name="connsiteX0" fmla="*/ 8 w 10000"/>
              <a:gd name="connsiteY0" fmla="*/ 0 h 10000"/>
              <a:gd name="connsiteX1" fmla="*/ 8 w 10000"/>
              <a:gd name="connsiteY1" fmla="*/ 2902 h 10000"/>
              <a:gd name="connsiteX2" fmla="*/ 418 w 10000"/>
              <a:gd name="connsiteY2" fmla="*/ 4715 h 10000"/>
              <a:gd name="connsiteX3" fmla="*/ 9246 w 10000"/>
              <a:gd name="connsiteY3" fmla="*/ 4715 h 10000"/>
              <a:gd name="connsiteX4" fmla="*/ 9967 w 10000"/>
              <a:gd name="connsiteY4" fmla="*/ 7150 h 10000"/>
              <a:gd name="connsiteX5" fmla="*/ 10000 w 10000"/>
              <a:gd name="connsiteY5" fmla="*/ 10000 h 10000"/>
              <a:gd name="connsiteX0" fmla="*/ 8 w 9980"/>
              <a:gd name="connsiteY0" fmla="*/ 0 h 10000"/>
              <a:gd name="connsiteX1" fmla="*/ 8 w 9980"/>
              <a:gd name="connsiteY1" fmla="*/ 2902 h 10000"/>
              <a:gd name="connsiteX2" fmla="*/ 418 w 9980"/>
              <a:gd name="connsiteY2" fmla="*/ 4715 h 10000"/>
              <a:gd name="connsiteX3" fmla="*/ 9246 w 9980"/>
              <a:gd name="connsiteY3" fmla="*/ 4715 h 10000"/>
              <a:gd name="connsiteX4" fmla="*/ 9967 w 9980"/>
              <a:gd name="connsiteY4" fmla="*/ 7150 h 10000"/>
              <a:gd name="connsiteX5" fmla="*/ 9963 w 9980"/>
              <a:gd name="connsiteY5" fmla="*/ 10000 h 10000"/>
              <a:gd name="connsiteX0" fmla="*/ 8 w 10010"/>
              <a:gd name="connsiteY0" fmla="*/ 0 h 10000"/>
              <a:gd name="connsiteX1" fmla="*/ 8 w 10010"/>
              <a:gd name="connsiteY1" fmla="*/ 2902 h 10000"/>
              <a:gd name="connsiteX2" fmla="*/ 419 w 10010"/>
              <a:gd name="connsiteY2" fmla="*/ 4715 h 10000"/>
              <a:gd name="connsiteX3" fmla="*/ 9265 w 10010"/>
              <a:gd name="connsiteY3" fmla="*/ 4715 h 10000"/>
              <a:gd name="connsiteX4" fmla="*/ 9987 w 10010"/>
              <a:gd name="connsiteY4" fmla="*/ 7150 h 10000"/>
              <a:gd name="connsiteX5" fmla="*/ 10008 w 1001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8" y="0"/>
                </a:moveTo>
                <a:cubicBezTo>
                  <a:pt x="8" y="0"/>
                  <a:pt x="-8" y="1399"/>
                  <a:pt x="8" y="2902"/>
                </a:cubicBezTo>
                <a:cubicBezTo>
                  <a:pt x="8" y="4145"/>
                  <a:pt x="337" y="4715"/>
                  <a:pt x="419" y="4715"/>
                </a:cubicBezTo>
                <a:lnTo>
                  <a:pt x="9265" y="4715"/>
                </a:lnTo>
                <a:cubicBezTo>
                  <a:pt x="9363" y="4767"/>
                  <a:pt x="9955" y="5337"/>
                  <a:pt x="9987" y="7150"/>
                </a:cubicBezTo>
                <a:cubicBezTo>
                  <a:pt x="10020" y="8808"/>
                  <a:pt x="10008" y="10000"/>
                  <a:pt x="10008" y="10000"/>
                </a:cubicBezTo>
              </a:path>
            </a:pathLst>
          </a:custGeom>
          <a:noFill/>
          <a:ln w="1905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F5F5F5"/>
              </a:solidFill>
              <a:latin typeface="Segoe UI"/>
            </a:endParaRPr>
          </a:p>
        </p:txBody>
      </p:sp>
      <p:sp>
        <p:nvSpPr>
          <p:cNvPr id="36" name="Freeform 5">
            <a:extLst>
              <a:ext uri="{FF2B5EF4-FFF2-40B4-BE49-F238E27FC236}">
                <a16:creationId xmlns:a16="http://schemas.microsoft.com/office/drawing/2014/main" id="{CBFB1DB4-8362-48CD-BF75-E4F1A515BB03}"/>
              </a:ext>
            </a:extLst>
          </p:cNvPr>
          <p:cNvSpPr>
            <a:spLocks/>
          </p:cNvSpPr>
          <p:nvPr/>
        </p:nvSpPr>
        <p:spPr bwMode="auto">
          <a:xfrm flipH="1">
            <a:off x="6031263" y="3551165"/>
            <a:ext cx="2285892" cy="984733"/>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92"/>
              <a:gd name="connsiteY0" fmla="*/ 0 h 10000"/>
              <a:gd name="connsiteX1" fmla="*/ 8 w 9992"/>
              <a:gd name="connsiteY1" fmla="*/ 2902 h 10000"/>
              <a:gd name="connsiteX2" fmla="*/ 418 w 9992"/>
              <a:gd name="connsiteY2" fmla="*/ 4715 h 10000"/>
              <a:gd name="connsiteX3" fmla="*/ 9239 w 9992"/>
              <a:gd name="connsiteY3" fmla="*/ 4715 h 10000"/>
              <a:gd name="connsiteX4" fmla="*/ 9959 w 9992"/>
              <a:gd name="connsiteY4" fmla="*/ 7150 h 10000"/>
              <a:gd name="connsiteX5" fmla="*/ 9992 w 9992"/>
              <a:gd name="connsiteY5" fmla="*/ 10000 h 10000"/>
              <a:gd name="connsiteX0" fmla="*/ 8 w 10000"/>
              <a:gd name="connsiteY0" fmla="*/ 0 h 10000"/>
              <a:gd name="connsiteX1" fmla="*/ 8 w 10000"/>
              <a:gd name="connsiteY1" fmla="*/ 2902 h 10000"/>
              <a:gd name="connsiteX2" fmla="*/ 418 w 10000"/>
              <a:gd name="connsiteY2" fmla="*/ 4715 h 10000"/>
              <a:gd name="connsiteX3" fmla="*/ 9246 w 10000"/>
              <a:gd name="connsiteY3" fmla="*/ 4715 h 10000"/>
              <a:gd name="connsiteX4" fmla="*/ 9967 w 10000"/>
              <a:gd name="connsiteY4" fmla="*/ 7150 h 10000"/>
              <a:gd name="connsiteX5" fmla="*/ 10000 w 10000"/>
              <a:gd name="connsiteY5" fmla="*/ 10000 h 10000"/>
              <a:gd name="connsiteX0" fmla="*/ 8 w 9980"/>
              <a:gd name="connsiteY0" fmla="*/ 0 h 10000"/>
              <a:gd name="connsiteX1" fmla="*/ 8 w 9980"/>
              <a:gd name="connsiteY1" fmla="*/ 2902 h 10000"/>
              <a:gd name="connsiteX2" fmla="*/ 418 w 9980"/>
              <a:gd name="connsiteY2" fmla="*/ 4715 h 10000"/>
              <a:gd name="connsiteX3" fmla="*/ 9246 w 9980"/>
              <a:gd name="connsiteY3" fmla="*/ 4715 h 10000"/>
              <a:gd name="connsiteX4" fmla="*/ 9967 w 9980"/>
              <a:gd name="connsiteY4" fmla="*/ 7150 h 10000"/>
              <a:gd name="connsiteX5" fmla="*/ 9963 w 9980"/>
              <a:gd name="connsiteY5" fmla="*/ 10000 h 10000"/>
              <a:gd name="connsiteX0" fmla="*/ 8 w 10010"/>
              <a:gd name="connsiteY0" fmla="*/ 0 h 10000"/>
              <a:gd name="connsiteX1" fmla="*/ 8 w 10010"/>
              <a:gd name="connsiteY1" fmla="*/ 2902 h 10000"/>
              <a:gd name="connsiteX2" fmla="*/ 419 w 10010"/>
              <a:gd name="connsiteY2" fmla="*/ 4715 h 10000"/>
              <a:gd name="connsiteX3" fmla="*/ 9265 w 10010"/>
              <a:gd name="connsiteY3" fmla="*/ 4715 h 10000"/>
              <a:gd name="connsiteX4" fmla="*/ 9987 w 10010"/>
              <a:gd name="connsiteY4" fmla="*/ 7150 h 10000"/>
              <a:gd name="connsiteX5" fmla="*/ 10008 w 1001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8" y="0"/>
                </a:moveTo>
                <a:cubicBezTo>
                  <a:pt x="8" y="0"/>
                  <a:pt x="-8" y="1399"/>
                  <a:pt x="8" y="2902"/>
                </a:cubicBezTo>
                <a:cubicBezTo>
                  <a:pt x="8" y="4145"/>
                  <a:pt x="337" y="4715"/>
                  <a:pt x="419" y="4715"/>
                </a:cubicBezTo>
                <a:lnTo>
                  <a:pt x="9265" y="4715"/>
                </a:lnTo>
                <a:cubicBezTo>
                  <a:pt x="9363" y="4767"/>
                  <a:pt x="9955" y="5337"/>
                  <a:pt x="9987" y="7150"/>
                </a:cubicBezTo>
                <a:cubicBezTo>
                  <a:pt x="10020" y="8808"/>
                  <a:pt x="10008" y="10000"/>
                  <a:pt x="10008" y="10000"/>
                </a:cubicBezTo>
              </a:path>
            </a:pathLst>
          </a:custGeom>
          <a:noFill/>
          <a:ln w="1905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F5F5F5"/>
              </a:solidFill>
              <a:latin typeface="Segoe UI"/>
            </a:endParaRPr>
          </a:p>
        </p:txBody>
      </p:sp>
      <p:sp>
        <p:nvSpPr>
          <p:cNvPr id="37" name="Freeform 5">
            <a:extLst>
              <a:ext uri="{FF2B5EF4-FFF2-40B4-BE49-F238E27FC236}">
                <a16:creationId xmlns:a16="http://schemas.microsoft.com/office/drawing/2014/main" id="{9403DDFD-B156-4A9A-A384-8D183E1F7C53}"/>
              </a:ext>
            </a:extLst>
          </p:cNvPr>
          <p:cNvSpPr>
            <a:spLocks/>
          </p:cNvSpPr>
          <p:nvPr/>
        </p:nvSpPr>
        <p:spPr bwMode="auto">
          <a:xfrm flipH="1">
            <a:off x="6127332" y="3531196"/>
            <a:ext cx="3477727" cy="1023357"/>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92"/>
              <a:gd name="connsiteY0" fmla="*/ 0 h 10000"/>
              <a:gd name="connsiteX1" fmla="*/ 8 w 9992"/>
              <a:gd name="connsiteY1" fmla="*/ 2902 h 10000"/>
              <a:gd name="connsiteX2" fmla="*/ 418 w 9992"/>
              <a:gd name="connsiteY2" fmla="*/ 4715 h 10000"/>
              <a:gd name="connsiteX3" fmla="*/ 9239 w 9992"/>
              <a:gd name="connsiteY3" fmla="*/ 4715 h 10000"/>
              <a:gd name="connsiteX4" fmla="*/ 9959 w 9992"/>
              <a:gd name="connsiteY4" fmla="*/ 7150 h 10000"/>
              <a:gd name="connsiteX5" fmla="*/ 9992 w 9992"/>
              <a:gd name="connsiteY5" fmla="*/ 10000 h 10000"/>
              <a:gd name="connsiteX0" fmla="*/ 8 w 10000"/>
              <a:gd name="connsiteY0" fmla="*/ 0 h 10000"/>
              <a:gd name="connsiteX1" fmla="*/ 8 w 10000"/>
              <a:gd name="connsiteY1" fmla="*/ 2902 h 10000"/>
              <a:gd name="connsiteX2" fmla="*/ 418 w 10000"/>
              <a:gd name="connsiteY2" fmla="*/ 4715 h 10000"/>
              <a:gd name="connsiteX3" fmla="*/ 9246 w 10000"/>
              <a:gd name="connsiteY3" fmla="*/ 4715 h 10000"/>
              <a:gd name="connsiteX4" fmla="*/ 9967 w 10000"/>
              <a:gd name="connsiteY4" fmla="*/ 7150 h 10000"/>
              <a:gd name="connsiteX5" fmla="*/ 10000 w 10000"/>
              <a:gd name="connsiteY5" fmla="*/ 10000 h 10000"/>
              <a:gd name="connsiteX0" fmla="*/ 8 w 9980"/>
              <a:gd name="connsiteY0" fmla="*/ 0 h 10000"/>
              <a:gd name="connsiteX1" fmla="*/ 8 w 9980"/>
              <a:gd name="connsiteY1" fmla="*/ 2902 h 10000"/>
              <a:gd name="connsiteX2" fmla="*/ 418 w 9980"/>
              <a:gd name="connsiteY2" fmla="*/ 4715 h 10000"/>
              <a:gd name="connsiteX3" fmla="*/ 9246 w 9980"/>
              <a:gd name="connsiteY3" fmla="*/ 4715 h 10000"/>
              <a:gd name="connsiteX4" fmla="*/ 9967 w 9980"/>
              <a:gd name="connsiteY4" fmla="*/ 7150 h 10000"/>
              <a:gd name="connsiteX5" fmla="*/ 9963 w 9980"/>
              <a:gd name="connsiteY5" fmla="*/ 10000 h 10000"/>
              <a:gd name="connsiteX0" fmla="*/ 8 w 10010"/>
              <a:gd name="connsiteY0" fmla="*/ 0 h 10000"/>
              <a:gd name="connsiteX1" fmla="*/ 8 w 10010"/>
              <a:gd name="connsiteY1" fmla="*/ 2902 h 10000"/>
              <a:gd name="connsiteX2" fmla="*/ 419 w 10010"/>
              <a:gd name="connsiteY2" fmla="*/ 4715 h 10000"/>
              <a:gd name="connsiteX3" fmla="*/ 9265 w 10010"/>
              <a:gd name="connsiteY3" fmla="*/ 4715 h 10000"/>
              <a:gd name="connsiteX4" fmla="*/ 9987 w 10010"/>
              <a:gd name="connsiteY4" fmla="*/ 7150 h 10000"/>
              <a:gd name="connsiteX5" fmla="*/ 10008 w 1001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8" y="0"/>
                </a:moveTo>
                <a:cubicBezTo>
                  <a:pt x="8" y="0"/>
                  <a:pt x="-8" y="1399"/>
                  <a:pt x="8" y="2902"/>
                </a:cubicBezTo>
                <a:cubicBezTo>
                  <a:pt x="8" y="4145"/>
                  <a:pt x="337" y="4715"/>
                  <a:pt x="419" y="4715"/>
                </a:cubicBezTo>
                <a:lnTo>
                  <a:pt x="9265" y="4715"/>
                </a:lnTo>
                <a:cubicBezTo>
                  <a:pt x="9363" y="4767"/>
                  <a:pt x="9955" y="5337"/>
                  <a:pt x="9987" y="7150"/>
                </a:cubicBezTo>
                <a:cubicBezTo>
                  <a:pt x="10020" y="8808"/>
                  <a:pt x="10008" y="10000"/>
                  <a:pt x="10008" y="10000"/>
                </a:cubicBezTo>
              </a:path>
            </a:pathLst>
          </a:custGeom>
          <a:noFill/>
          <a:ln w="1905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F5F5F5"/>
              </a:solidFill>
              <a:latin typeface="Segoe UI"/>
            </a:endParaRPr>
          </a:p>
        </p:txBody>
      </p:sp>
      <p:sp>
        <p:nvSpPr>
          <p:cNvPr id="45" name="Title 1">
            <a:extLst>
              <a:ext uri="{FF2B5EF4-FFF2-40B4-BE49-F238E27FC236}">
                <a16:creationId xmlns:a16="http://schemas.microsoft.com/office/drawing/2014/main" id="{15C3AF08-0B36-4A12-9344-1FC103DAF775}"/>
              </a:ext>
            </a:extLst>
          </p:cNvPr>
          <p:cNvSpPr>
            <a:spLocks noGrp="1"/>
          </p:cNvSpPr>
          <p:nvPr>
            <p:ph type="title"/>
          </p:nvPr>
        </p:nvSpPr>
        <p:spPr>
          <a:xfrm>
            <a:off x="275481" y="295277"/>
            <a:ext cx="11887878" cy="492443"/>
          </a:xfrm>
        </p:spPr>
        <p:txBody>
          <a:bodyPr/>
          <a:lstStyle/>
          <a:p>
            <a:r>
              <a:rPr lang="en-US" sz="3200" b="1" spc="-150" dirty="0"/>
              <a:t>Real Digital Transformation</a:t>
            </a:r>
          </a:p>
        </p:txBody>
      </p:sp>
      <p:pic>
        <p:nvPicPr>
          <p:cNvPr id="41" name="Graphic 40" descr="List">
            <a:extLst>
              <a:ext uri="{FF2B5EF4-FFF2-40B4-BE49-F238E27FC236}">
                <a16:creationId xmlns:a16="http://schemas.microsoft.com/office/drawing/2014/main" id="{01DA4399-616A-469C-A151-4FE6C606D78A}"/>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67506" y="2627157"/>
            <a:ext cx="416410" cy="416410"/>
          </a:xfrm>
          <a:prstGeom prst="rect">
            <a:avLst/>
          </a:prstGeom>
        </p:spPr>
      </p:pic>
      <p:sp>
        <p:nvSpPr>
          <p:cNvPr id="46" name="Freeform 5">
            <a:extLst>
              <a:ext uri="{FF2B5EF4-FFF2-40B4-BE49-F238E27FC236}">
                <a16:creationId xmlns:a16="http://schemas.microsoft.com/office/drawing/2014/main" id="{81C3DFD1-6D54-45D3-A0D5-640B1353B44E}"/>
              </a:ext>
            </a:extLst>
          </p:cNvPr>
          <p:cNvSpPr>
            <a:spLocks/>
          </p:cNvSpPr>
          <p:nvPr/>
        </p:nvSpPr>
        <p:spPr bwMode="auto">
          <a:xfrm flipV="1">
            <a:off x="4735050" y="1869778"/>
            <a:ext cx="1217410" cy="696586"/>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72"/>
              <a:gd name="connsiteY0" fmla="*/ 0 h 9960"/>
              <a:gd name="connsiteX1" fmla="*/ 8 w 9972"/>
              <a:gd name="connsiteY1" fmla="*/ 2902 h 9960"/>
              <a:gd name="connsiteX2" fmla="*/ 418 w 9972"/>
              <a:gd name="connsiteY2" fmla="*/ 4715 h 9960"/>
              <a:gd name="connsiteX3" fmla="*/ 9239 w 9972"/>
              <a:gd name="connsiteY3" fmla="*/ 4715 h 9960"/>
              <a:gd name="connsiteX4" fmla="*/ 9959 w 9972"/>
              <a:gd name="connsiteY4" fmla="*/ 7150 h 9960"/>
              <a:gd name="connsiteX5" fmla="*/ 9956 w 9972"/>
              <a:gd name="connsiteY5" fmla="*/ 9960 h 9960"/>
              <a:gd name="connsiteX0" fmla="*/ 8 w 10006"/>
              <a:gd name="connsiteY0" fmla="*/ 0 h 9839"/>
              <a:gd name="connsiteX1" fmla="*/ 8 w 10006"/>
              <a:gd name="connsiteY1" fmla="*/ 2914 h 9839"/>
              <a:gd name="connsiteX2" fmla="*/ 419 w 10006"/>
              <a:gd name="connsiteY2" fmla="*/ 4734 h 9839"/>
              <a:gd name="connsiteX3" fmla="*/ 9265 w 10006"/>
              <a:gd name="connsiteY3" fmla="*/ 4734 h 9839"/>
              <a:gd name="connsiteX4" fmla="*/ 9987 w 10006"/>
              <a:gd name="connsiteY4" fmla="*/ 7179 h 9839"/>
              <a:gd name="connsiteX5" fmla="*/ 10002 w 10006"/>
              <a:gd name="connsiteY5" fmla="*/ 9839 h 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9839">
                <a:moveTo>
                  <a:pt x="8" y="0"/>
                </a:moveTo>
                <a:cubicBezTo>
                  <a:pt x="8" y="0"/>
                  <a:pt x="-8" y="1405"/>
                  <a:pt x="8" y="2914"/>
                </a:cubicBezTo>
                <a:cubicBezTo>
                  <a:pt x="8" y="4162"/>
                  <a:pt x="337" y="4734"/>
                  <a:pt x="419" y="4734"/>
                </a:cubicBezTo>
                <a:lnTo>
                  <a:pt x="9265" y="4734"/>
                </a:lnTo>
                <a:cubicBezTo>
                  <a:pt x="9363" y="4786"/>
                  <a:pt x="9955" y="5358"/>
                  <a:pt x="9987" y="7179"/>
                </a:cubicBezTo>
                <a:cubicBezTo>
                  <a:pt x="10020" y="8843"/>
                  <a:pt x="10002" y="9839"/>
                  <a:pt x="10002" y="9839"/>
                </a:cubicBezTo>
              </a:path>
            </a:pathLst>
          </a:custGeom>
          <a:noFill/>
          <a:ln w="2540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7" name="TextBox 46">
            <a:extLst>
              <a:ext uri="{FF2B5EF4-FFF2-40B4-BE49-F238E27FC236}">
                <a16:creationId xmlns:a16="http://schemas.microsoft.com/office/drawing/2014/main" id="{907A79F8-02CF-49D0-85EF-B07322A4DEFD}"/>
              </a:ext>
            </a:extLst>
          </p:cNvPr>
          <p:cNvSpPr txBox="1"/>
          <p:nvPr/>
        </p:nvSpPr>
        <p:spPr>
          <a:xfrm>
            <a:off x="4007112" y="2960974"/>
            <a:ext cx="1549525" cy="64716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b="1">
                <a:solidFill>
                  <a:srgbClr val="1A1A1A"/>
                </a:solidFill>
                <a:latin typeface="Segoe UI Light" panose="020B0502040204020203" pitchFamily="34" charset="0"/>
                <a:cs typeface="Segoe UI Light" panose="020B0502040204020203" pitchFamily="34" charset="0"/>
              </a:rPr>
              <a:t>task </a:t>
            </a:r>
            <a:br>
              <a:rPr lang="en-US" sz="1224" b="1">
                <a:solidFill>
                  <a:srgbClr val="1A1A1A"/>
                </a:solidFill>
                <a:latin typeface="Segoe UI Light" panose="020B0502040204020203" pitchFamily="34" charset="0"/>
                <a:cs typeface="Segoe UI Light" panose="020B0502040204020203" pitchFamily="34" charset="0"/>
              </a:rPr>
            </a:br>
            <a:r>
              <a:rPr lang="en-US" sz="1224" b="1">
                <a:solidFill>
                  <a:srgbClr val="1A1A1A"/>
                </a:solidFill>
                <a:latin typeface="Segoe UI Light" panose="020B0502040204020203" pitchFamily="34" charset="0"/>
                <a:cs typeface="Segoe UI Light" panose="020B0502040204020203" pitchFamily="34" charset="0"/>
              </a:rPr>
              <a:t>modules</a:t>
            </a:r>
          </a:p>
        </p:txBody>
      </p:sp>
      <p:sp>
        <p:nvSpPr>
          <p:cNvPr id="48" name="Freeform 5">
            <a:extLst>
              <a:ext uri="{FF2B5EF4-FFF2-40B4-BE49-F238E27FC236}">
                <a16:creationId xmlns:a16="http://schemas.microsoft.com/office/drawing/2014/main" id="{D974FA83-9859-4992-9D76-453790D52805}"/>
              </a:ext>
            </a:extLst>
          </p:cNvPr>
          <p:cNvSpPr>
            <a:spLocks/>
          </p:cNvSpPr>
          <p:nvPr/>
        </p:nvSpPr>
        <p:spPr bwMode="auto">
          <a:xfrm>
            <a:off x="4735050" y="3544505"/>
            <a:ext cx="1079181" cy="1051331"/>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92"/>
              <a:gd name="connsiteY0" fmla="*/ 0 h 10000"/>
              <a:gd name="connsiteX1" fmla="*/ 8 w 9992"/>
              <a:gd name="connsiteY1" fmla="*/ 2902 h 10000"/>
              <a:gd name="connsiteX2" fmla="*/ 418 w 9992"/>
              <a:gd name="connsiteY2" fmla="*/ 4715 h 10000"/>
              <a:gd name="connsiteX3" fmla="*/ 9239 w 9992"/>
              <a:gd name="connsiteY3" fmla="*/ 4715 h 10000"/>
              <a:gd name="connsiteX4" fmla="*/ 9959 w 9992"/>
              <a:gd name="connsiteY4" fmla="*/ 7150 h 10000"/>
              <a:gd name="connsiteX5" fmla="*/ 9992 w 9992"/>
              <a:gd name="connsiteY5" fmla="*/ 10000 h 10000"/>
              <a:gd name="connsiteX0" fmla="*/ 8 w 10000"/>
              <a:gd name="connsiteY0" fmla="*/ 0 h 10000"/>
              <a:gd name="connsiteX1" fmla="*/ 8 w 10000"/>
              <a:gd name="connsiteY1" fmla="*/ 2902 h 10000"/>
              <a:gd name="connsiteX2" fmla="*/ 418 w 10000"/>
              <a:gd name="connsiteY2" fmla="*/ 4715 h 10000"/>
              <a:gd name="connsiteX3" fmla="*/ 9246 w 10000"/>
              <a:gd name="connsiteY3" fmla="*/ 4715 h 10000"/>
              <a:gd name="connsiteX4" fmla="*/ 9967 w 10000"/>
              <a:gd name="connsiteY4" fmla="*/ 7150 h 10000"/>
              <a:gd name="connsiteX5" fmla="*/ 10000 w 10000"/>
              <a:gd name="connsiteY5" fmla="*/ 10000 h 10000"/>
              <a:gd name="connsiteX0" fmla="*/ 8 w 9980"/>
              <a:gd name="connsiteY0" fmla="*/ 0 h 10000"/>
              <a:gd name="connsiteX1" fmla="*/ 8 w 9980"/>
              <a:gd name="connsiteY1" fmla="*/ 2902 h 10000"/>
              <a:gd name="connsiteX2" fmla="*/ 418 w 9980"/>
              <a:gd name="connsiteY2" fmla="*/ 4715 h 10000"/>
              <a:gd name="connsiteX3" fmla="*/ 9246 w 9980"/>
              <a:gd name="connsiteY3" fmla="*/ 4715 h 10000"/>
              <a:gd name="connsiteX4" fmla="*/ 9967 w 9980"/>
              <a:gd name="connsiteY4" fmla="*/ 7150 h 10000"/>
              <a:gd name="connsiteX5" fmla="*/ 9963 w 9980"/>
              <a:gd name="connsiteY5" fmla="*/ 10000 h 10000"/>
              <a:gd name="connsiteX0" fmla="*/ 8 w 10010"/>
              <a:gd name="connsiteY0" fmla="*/ 0 h 10000"/>
              <a:gd name="connsiteX1" fmla="*/ 8 w 10010"/>
              <a:gd name="connsiteY1" fmla="*/ 2902 h 10000"/>
              <a:gd name="connsiteX2" fmla="*/ 419 w 10010"/>
              <a:gd name="connsiteY2" fmla="*/ 4715 h 10000"/>
              <a:gd name="connsiteX3" fmla="*/ 9265 w 10010"/>
              <a:gd name="connsiteY3" fmla="*/ 4715 h 10000"/>
              <a:gd name="connsiteX4" fmla="*/ 9987 w 10010"/>
              <a:gd name="connsiteY4" fmla="*/ 7150 h 10000"/>
              <a:gd name="connsiteX5" fmla="*/ 10008 w 1001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8" y="0"/>
                </a:moveTo>
                <a:cubicBezTo>
                  <a:pt x="8" y="0"/>
                  <a:pt x="-8" y="1399"/>
                  <a:pt x="8" y="2902"/>
                </a:cubicBezTo>
                <a:cubicBezTo>
                  <a:pt x="8" y="4145"/>
                  <a:pt x="337" y="4715"/>
                  <a:pt x="419" y="4715"/>
                </a:cubicBezTo>
                <a:lnTo>
                  <a:pt x="9265" y="4715"/>
                </a:lnTo>
                <a:cubicBezTo>
                  <a:pt x="9363" y="4767"/>
                  <a:pt x="9955" y="5337"/>
                  <a:pt x="9987" y="7150"/>
                </a:cubicBezTo>
                <a:cubicBezTo>
                  <a:pt x="10020" y="8808"/>
                  <a:pt x="10008" y="10000"/>
                  <a:pt x="10008" y="10000"/>
                </a:cubicBezTo>
              </a:path>
            </a:pathLst>
          </a:custGeom>
          <a:noFill/>
          <a:ln w="1905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F5F5F5"/>
              </a:solidFill>
              <a:latin typeface="Segoe UI"/>
            </a:endParaRPr>
          </a:p>
        </p:txBody>
      </p:sp>
      <p:sp>
        <p:nvSpPr>
          <p:cNvPr id="50" name="Freeform 5">
            <a:extLst>
              <a:ext uri="{FF2B5EF4-FFF2-40B4-BE49-F238E27FC236}">
                <a16:creationId xmlns:a16="http://schemas.microsoft.com/office/drawing/2014/main" id="{8CC9451B-1BE1-44D0-A5CC-B1DE77330423}"/>
              </a:ext>
            </a:extLst>
          </p:cNvPr>
          <p:cNvSpPr>
            <a:spLocks/>
          </p:cNvSpPr>
          <p:nvPr/>
        </p:nvSpPr>
        <p:spPr bwMode="auto">
          <a:xfrm flipH="1" flipV="1">
            <a:off x="6273426" y="1892892"/>
            <a:ext cx="4644876" cy="633984"/>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75"/>
              <a:gd name="connsiteY0" fmla="*/ 0 h 10000"/>
              <a:gd name="connsiteX1" fmla="*/ 8 w 9975"/>
              <a:gd name="connsiteY1" fmla="*/ 2902 h 10000"/>
              <a:gd name="connsiteX2" fmla="*/ 418 w 9975"/>
              <a:gd name="connsiteY2" fmla="*/ 4715 h 10000"/>
              <a:gd name="connsiteX3" fmla="*/ 9239 w 9975"/>
              <a:gd name="connsiteY3" fmla="*/ 4715 h 10000"/>
              <a:gd name="connsiteX4" fmla="*/ 9959 w 9975"/>
              <a:gd name="connsiteY4" fmla="*/ 7150 h 10000"/>
              <a:gd name="connsiteX5" fmla="*/ 9965 w 9975"/>
              <a:gd name="connsiteY5" fmla="*/ 10000 h 10000"/>
              <a:gd name="connsiteX0" fmla="*/ 8 w 10000"/>
              <a:gd name="connsiteY0" fmla="*/ 0 h 9439"/>
              <a:gd name="connsiteX1" fmla="*/ 8 w 10000"/>
              <a:gd name="connsiteY1" fmla="*/ 2902 h 9439"/>
              <a:gd name="connsiteX2" fmla="*/ 419 w 10000"/>
              <a:gd name="connsiteY2" fmla="*/ 4715 h 9439"/>
              <a:gd name="connsiteX3" fmla="*/ 9262 w 10000"/>
              <a:gd name="connsiteY3" fmla="*/ 4715 h 9439"/>
              <a:gd name="connsiteX4" fmla="*/ 9984 w 10000"/>
              <a:gd name="connsiteY4" fmla="*/ 7150 h 9439"/>
              <a:gd name="connsiteX5" fmla="*/ 9990 w 10000"/>
              <a:gd name="connsiteY5" fmla="*/ 9439 h 9439"/>
              <a:gd name="connsiteX0" fmla="*/ 8 w 10003"/>
              <a:gd name="connsiteY0" fmla="*/ 0 h 9915"/>
              <a:gd name="connsiteX1" fmla="*/ 8 w 10003"/>
              <a:gd name="connsiteY1" fmla="*/ 3074 h 9915"/>
              <a:gd name="connsiteX2" fmla="*/ 419 w 10003"/>
              <a:gd name="connsiteY2" fmla="*/ 4995 h 9915"/>
              <a:gd name="connsiteX3" fmla="*/ 9262 w 10003"/>
              <a:gd name="connsiteY3" fmla="*/ 4995 h 9915"/>
              <a:gd name="connsiteX4" fmla="*/ 9984 w 10003"/>
              <a:gd name="connsiteY4" fmla="*/ 7575 h 9915"/>
              <a:gd name="connsiteX5" fmla="*/ 9999 w 10003"/>
              <a:gd name="connsiteY5" fmla="*/ 9915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3" h="9915">
                <a:moveTo>
                  <a:pt x="8" y="0"/>
                </a:moveTo>
                <a:cubicBezTo>
                  <a:pt x="8" y="0"/>
                  <a:pt x="-8" y="1482"/>
                  <a:pt x="8" y="3074"/>
                </a:cubicBezTo>
                <a:cubicBezTo>
                  <a:pt x="8" y="4391"/>
                  <a:pt x="337" y="4995"/>
                  <a:pt x="419" y="4995"/>
                </a:cubicBezTo>
                <a:lnTo>
                  <a:pt x="9262" y="4995"/>
                </a:lnTo>
                <a:cubicBezTo>
                  <a:pt x="9360" y="5050"/>
                  <a:pt x="9952" y="5654"/>
                  <a:pt x="9984" y="7575"/>
                </a:cubicBezTo>
                <a:cubicBezTo>
                  <a:pt x="10017" y="9331"/>
                  <a:pt x="9999" y="9915"/>
                  <a:pt x="9999" y="9915"/>
                </a:cubicBezTo>
              </a:path>
            </a:pathLst>
          </a:custGeom>
          <a:noFill/>
          <a:ln w="2540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51" name="TextBox 50">
            <a:extLst>
              <a:ext uri="{FF2B5EF4-FFF2-40B4-BE49-F238E27FC236}">
                <a16:creationId xmlns:a16="http://schemas.microsoft.com/office/drawing/2014/main" id="{0B10B33F-38FB-439D-A8FC-7F3F1E2F2DEA}"/>
              </a:ext>
            </a:extLst>
          </p:cNvPr>
          <p:cNvSpPr txBox="1"/>
          <p:nvPr/>
        </p:nvSpPr>
        <p:spPr>
          <a:xfrm>
            <a:off x="10180802" y="3057462"/>
            <a:ext cx="1549525" cy="47085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b="1">
                <a:solidFill>
                  <a:srgbClr val="1A1A1A"/>
                </a:solidFill>
                <a:latin typeface="Segoe UI Light" panose="020B0502040204020203" pitchFamily="34" charset="0"/>
                <a:cs typeface="Segoe UI Light" panose="020B0502040204020203" pitchFamily="34" charset="0"/>
              </a:rPr>
              <a:t>graph</a:t>
            </a:r>
          </a:p>
        </p:txBody>
      </p:sp>
      <p:sp>
        <p:nvSpPr>
          <p:cNvPr id="52" name="Freeform 5">
            <a:extLst>
              <a:ext uri="{FF2B5EF4-FFF2-40B4-BE49-F238E27FC236}">
                <a16:creationId xmlns:a16="http://schemas.microsoft.com/office/drawing/2014/main" id="{1CA14397-D4F2-4CF5-AFE8-BFFFDD58F3F5}"/>
              </a:ext>
            </a:extLst>
          </p:cNvPr>
          <p:cNvSpPr>
            <a:spLocks/>
          </p:cNvSpPr>
          <p:nvPr/>
        </p:nvSpPr>
        <p:spPr bwMode="auto">
          <a:xfrm flipH="1">
            <a:off x="6266441" y="3531579"/>
            <a:ext cx="4651858" cy="1023357"/>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92"/>
              <a:gd name="connsiteY0" fmla="*/ 0 h 10000"/>
              <a:gd name="connsiteX1" fmla="*/ 8 w 9992"/>
              <a:gd name="connsiteY1" fmla="*/ 2902 h 10000"/>
              <a:gd name="connsiteX2" fmla="*/ 418 w 9992"/>
              <a:gd name="connsiteY2" fmla="*/ 4715 h 10000"/>
              <a:gd name="connsiteX3" fmla="*/ 9239 w 9992"/>
              <a:gd name="connsiteY3" fmla="*/ 4715 h 10000"/>
              <a:gd name="connsiteX4" fmla="*/ 9959 w 9992"/>
              <a:gd name="connsiteY4" fmla="*/ 7150 h 10000"/>
              <a:gd name="connsiteX5" fmla="*/ 9992 w 9992"/>
              <a:gd name="connsiteY5" fmla="*/ 10000 h 10000"/>
              <a:gd name="connsiteX0" fmla="*/ 8 w 10000"/>
              <a:gd name="connsiteY0" fmla="*/ 0 h 10000"/>
              <a:gd name="connsiteX1" fmla="*/ 8 w 10000"/>
              <a:gd name="connsiteY1" fmla="*/ 2902 h 10000"/>
              <a:gd name="connsiteX2" fmla="*/ 418 w 10000"/>
              <a:gd name="connsiteY2" fmla="*/ 4715 h 10000"/>
              <a:gd name="connsiteX3" fmla="*/ 9246 w 10000"/>
              <a:gd name="connsiteY3" fmla="*/ 4715 h 10000"/>
              <a:gd name="connsiteX4" fmla="*/ 9967 w 10000"/>
              <a:gd name="connsiteY4" fmla="*/ 7150 h 10000"/>
              <a:gd name="connsiteX5" fmla="*/ 10000 w 10000"/>
              <a:gd name="connsiteY5" fmla="*/ 10000 h 10000"/>
              <a:gd name="connsiteX0" fmla="*/ 8 w 9980"/>
              <a:gd name="connsiteY0" fmla="*/ 0 h 10000"/>
              <a:gd name="connsiteX1" fmla="*/ 8 w 9980"/>
              <a:gd name="connsiteY1" fmla="*/ 2902 h 10000"/>
              <a:gd name="connsiteX2" fmla="*/ 418 w 9980"/>
              <a:gd name="connsiteY2" fmla="*/ 4715 h 10000"/>
              <a:gd name="connsiteX3" fmla="*/ 9246 w 9980"/>
              <a:gd name="connsiteY3" fmla="*/ 4715 h 10000"/>
              <a:gd name="connsiteX4" fmla="*/ 9967 w 9980"/>
              <a:gd name="connsiteY4" fmla="*/ 7150 h 10000"/>
              <a:gd name="connsiteX5" fmla="*/ 9963 w 9980"/>
              <a:gd name="connsiteY5" fmla="*/ 10000 h 10000"/>
              <a:gd name="connsiteX0" fmla="*/ 8 w 10010"/>
              <a:gd name="connsiteY0" fmla="*/ 0 h 10000"/>
              <a:gd name="connsiteX1" fmla="*/ 8 w 10010"/>
              <a:gd name="connsiteY1" fmla="*/ 2902 h 10000"/>
              <a:gd name="connsiteX2" fmla="*/ 419 w 10010"/>
              <a:gd name="connsiteY2" fmla="*/ 4715 h 10000"/>
              <a:gd name="connsiteX3" fmla="*/ 9265 w 10010"/>
              <a:gd name="connsiteY3" fmla="*/ 4715 h 10000"/>
              <a:gd name="connsiteX4" fmla="*/ 9987 w 10010"/>
              <a:gd name="connsiteY4" fmla="*/ 7150 h 10000"/>
              <a:gd name="connsiteX5" fmla="*/ 10008 w 1001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8" y="0"/>
                </a:moveTo>
                <a:cubicBezTo>
                  <a:pt x="8" y="0"/>
                  <a:pt x="-8" y="1399"/>
                  <a:pt x="8" y="2902"/>
                </a:cubicBezTo>
                <a:cubicBezTo>
                  <a:pt x="8" y="4145"/>
                  <a:pt x="337" y="4715"/>
                  <a:pt x="419" y="4715"/>
                </a:cubicBezTo>
                <a:lnTo>
                  <a:pt x="9265" y="4715"/>
                </a:lnTo>
                <a:cubicBezTo>
                  <a:pt x="9363" y="4767"/>
                  <a:pt x="9955" y="5337"/>
                  <a:pt x="9987" y="7150"/>
                </a:cubicBezTo>
                <a:cubicBezTo>
                  <a:pt x="10020" y="8808"/>
                  <a:pt x="10008" y="10000"/>
                  <a:pt x="10008" y="10000"/>
                </a:cubicBezTo>
              </a:path>
            </a:pathLst>
          </a:custGeom>
          <a:noFill/>
          <a:ln w="19050" cap="flat">
            <a:solidFill>
              <a:srgbClr val="10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F5F5F5"/>
              </a:solidFill>
              <a:latin typeface="Segoe UI"/>
            </a:endParaRPr>
          </a:p>
        </p:txBody>
      </p:sp>
      <p:sp>
        <p:nvSpPr>
          <p:cNvPr id="53" name="Intelligence" title="Icon of circles connected by crossing lines">
            <a:extLst>
              <a:ext uri="{FF2B5EF4-FFF2-40B4-BE49-F238E27FC236}">
                <a16:creationId xmlns:a16="http://schemas.microsoft.com/office/drawing/2014/main" id="{C36B73F8-D46E-4523-B226-AA8365B2A6C8}"/>
              </a:ext>
            </a:extLst>
          </p:cNvPr>
          <p:cNvSpPr>
            <a:spLocks noChangeAspect="1" noEditPoints="1"/>
          </p:cNvSpPr>
          <p:nvPr/>
        </p:nvSpPr>
        <p:spPr bwMode="auto">
          <a:xfrm>
            <a:off x="10707349" y="2676069"/>
            <a:ext cx="490008" cy="47085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816">
              <a:gradFill>
                <a:gsLst>
                  <a:gs pos="0">
                    <a:srgbClr val="505050"/>
                  </a:gs>
                  <a:gs pos="100000">
                    <a:srgbClr val="505050"/>
                  </a:gs>
                </a:gsLst>
                <a:lin ang="5400000" scaled="1"/>
              </a:gradFill>
              <a:latin typeface="Segoe UI"/>
            </a:endParaRPr>
          </a:p>
        </p:txBody>
      </p:sp>
      <p:sp>
        <p:nvSpPr>
          <p:cNvPr id="42" name="TextBox 41">
            <a:extLst>
              <a:ext uri="{FF2B5EF4-FFF2-40B4-BE49-F238E27FC236}">
                <a16:creationId xmlns:a16="http://schemas.microsoft.com/office/drawing/2014/main" id="{A8D0616A-E18A-41B7-947F-FF313028C00D}"/>
              </a:ext>
            </a:extLst>
          </p:cNvPr>
          <p:cNvSpPr txBox="1"/>
          <p:nvPr/>
        </p:nvSpPr>
        <p:spPr>
          <a:xfrm>
            <a:off x="4891543" y="6066024"/>
            <a:ext cx="2224973" cy="224114"/>
          </a:xfrm>
          <a:prstGeom prst="rect">
            <a:avLst/>
          </a:prstGeom>
          <a:noFill/>
        </p:spPr>
        <p:txBody>
          <a:bodyPr wrap="square" lIns="0" tIns="0" rIns="0" bIns="0" rtlCol="0">
            <a:spAutoFit/>
          </a:bodyPr>
          <a:lstStyle>
            <a:defPPr>
              <a:defRPr lang="en-US"/>
            </a:defPPr>
            <a:lvl1pPr marR="0" lvl="0" indent="0" defTabSz="932205" fontAlgn="auto">
              <a:lnSpc>
                <a:spcPct val="100000"/>
              </a:lnSpc>
              <a:spcBef>
                <a:spcPts val="400"/>
              </a:spcBef>
              <a:spcAft>
                <a:spcPts val="0"/>
              </a:spcAft>
              <a:buClrTx/>
              <a:buSzPct val="90000"/>
              <a:buFontTx/>
              <a:buNone/>
              <a:tabLst/>
              <a:defRPr kumimoji="0" sz="2353" b="0" i="0" u="none" strike="noStrike" cap="none" spc="-144" normalizeH="0" baseline="0">
                <a:ln w="3175">
                  <a:noFill/>
                </a:ln>
                <a:solidFill>
                  <a:srgbClr val="FFFFFF"/>
                </a:solidFill>
                <a:effectLst/>
                <a:uLnTx/>
                <a:uFillTx/>
                <a:latin typeface="Segoe UI Semibold"/>
                <a:cs typeface="Segoe UI" pitchFamily="34" charset="0"/>
              </a:defRPr>
            </a:lvl1pPr>
          </a:lstStyle>
          <a:p>
            <a:pPr algn="ctr" defTabSz="950756">
              <a:spcBef>
                <a:spcPts val="408"/>
              </a:spcBef>
              <a:spcAft>
                <a:spcPts val="2448"/>
              </a:spcAft>
              <a:defRPr/>
            </a:pPr>
            <a:r>
              <a:rPr lang="en-US" sz="1428" b="1" spc="0">
                <a:solidFill>
                  <a:srgbClr val="1A1A1A"/>
                </a:solidFill>
                <a:latin typeface="Segoe UI Light" panose="020B0502040204020203" pitchFamily="34" charset="0"/>
                <a:cs typeface="Segoe UI Light" panose="020B0502040204020203" pitchFamily="34" charset="0"/>
              </a:rPr>
              <a:t>Microsoft Teams</a:t>
            </a:r>
          </a:p>
        </p:txBody>
      </p:sp>
      <p:pic>
        <p:nvPicPr>
          <p:cNvPr id="44" name="Picture 43">
            <a:extLst>
              <a:ext uri="{FF2B5EF4-FFF2-40B4-BE49-F238E27FC236}">
                <a16:creationId xmlns:a16="http://schemas.microsoft.com/office/drawing/2014/main" id="{F112E765-BA49-4B7F-8883-B57BBEC3E569}"/>
              </a:ext>
            </a:extLst>
          </p:cNvPr>
          <p:cNvPicPr>
            <a:picLocks noChangeAspect="1"/>
          </p:cNvPicPr>
          <p:nvPr/>
        </p:nvPicPr>
        <p:blipFill>
          <a:blip r:embed="rId17"/>
          <a:stretch>
            <a:fillRect/>
          </a:stretch>
        </p:blipFill>
        <p:spPr>
          <a:xfrm>
            <a:off x="5307109" y="4309198"/>
            <a:ext cx="1692949" cy="1674466"/>
          </a:xfrm>
          <a:prstGeom prst="rect">
            <a:avLst/>
          </a:prstGeom>
        </p:spPr>
      </p:pic>
      <p:grpSp>
        <p:nvGrpSpPr>
          <p:cNvPr id="24" name="Group 23">
            <a:extLst>
              <a:ext uri="{FF2B5EF4-FFF2-40B4-BE49-F238E27FC236}">
                <a16:creationId xmlns:a16="http://schemas.microsoft.com/office/drawing/2014/main" id="{3A5C5EFD-35C4-43C6-AC35-C6A7F838182C}"/>
              </a:ext>
            </a:extLst>
          </p:cNvPr>
          <p:cNvGrpSpPr/>
          <p:nvPr/>
        </p:nvGrpSpPr>
        <p:grpSpPr>
          <a:xfrm>
            <a:off x="2171278" y="4823333"/>
            <a:ext cx="1603720" cy="1593784"/>
            <a:chOff x="1596806" y="4796340"/>
            <a:chExt cx="1572417" cy="1562675"/>
          </a:xfrm>
        </p:grpSpPr>
        <p:grpSp>
          <p:nvGrpSpPr>
            <p:cNvPr id="54" name="Group 53">
              <a:extLst>
                <a:ext uri="{FF2B5EF4-FFF2-40B4-BE49-F238E27FC236}">
                  <a16:creationId xmlns:a16="http://schemas.microsoft.com/office/drawing/2014/main" id="{075F6585-753C-4B69-A93C-DB5BE35DAEA0}"/>
                </a:ext>
              </a:extLst>
            </p:cNvPr>
            <p:cNvGrpSpPr>
              <a:grpSpLocks noChangeAspect="1"/>
            </p:cNvGrpSpPr>
            <p:nvPr/>
          </p:nvGrpSpPr>
          <p:grpSpPr>
            <a:xfrm>
              <a:off x="1989249" y="5168390"/>
              <a:ext cx="460717" cy="473197"/>
              <a:chOff x="-1246796" y="7159089"/>
              <a:chExt cx="228975" cy="235176"/>
            </a:xfrm>
            <a:noFill/>
          </p:grpSpPr>
          <p:sp>
            <p:nvSpPr>
              <p:cNvPr id="55" name="Oval 54">
                <a:extLst>
                  <a:ext uri="{FF2B5EF4-FFF2-40B4-BE49-F238E27FC236}">
                    <a16:creationId xmlns:a16="http://schemas.microsoft.com/office/drawing/2014/main" id="{D94F9632-7CEB-402E-95E7-2C0111E8FD8A}"/>
                  </a:ext>
                </a:extLst>
              </p:cNvPr>
              <p:cNvSpPr>
                <a:spLocks noChangeArrowheads="1"/>
              </p:cNvSpPr>
              <p:nvPr/>
            </p:nvSpPr>
            <p:spPr bwMode="auto">
              <a:xfrm>
                <a:off x="-1119176" y="7159089"/>
                <a:ext cx="75659" cy="74231"/>
              </a:xfrm>
              <a:prstGeom prst="ellipse">
                <a:avLst/>
              </a:prstGeom>
              <a:noFill/>
              <a:ln w="19050" cap="flat">
                <a:solidFill>
                  <a:srgbClr val="5855AF"/>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398" kern="0">
                  <a:solidFill>
                    <a:srgbClr val="5458AF"/>
                  </a:solidFill>
                  <a:latin typeface="Segoe UI"/>
                </a:endParaRPr>
              </a:p>
            </p:txBody>
          </p:sp>
          <p:sp>
            <p:nvSpPr>
              <p:cNvPr id="56" name="Freeform 114">
                <a:extLst>
                  <a:ext uri="{FF2B5EF4-FFF2-40B4-BE49-F238E27FC236}">
                    <a16:creationId xmlns:a16="http://schemas.microsoft.com/office/drawing/2014/main" id="{0CC1B9F3-5378-4570-8507-01A0FEA48E41}"/>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9050" cap="flat">
                <a:solidFill>
                  <a:srgbClr val="5855AF"/>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398" kern="0">
                  <a:solidFill>
                    <a:srgbClr val="5458AF"/>
                  </a:solidFill>
                  <a:latin typeface="Segoe UI"/>
                </a:endParaRPr>
              </a:p>
            </p:txBody>
          </p:sp>
          <p:sp>
            <p:nvSpPr>
              <p:cNvPr id="57" name="Oval 113">
                <a:extLst>
                  <a:ext uri="{FF2B5EF4-FFF2-40B4-BE49-F238E27FC236}">
                    <a16:creationId xmlns:a16="http://schemas.microsoft.com/office/drawing/2014/main" id="{EB405A1D-475A-41FC-80E1-8F004857E5C5}"/>
                  </a:ext>
                </a:extLst>
              </p:cNvPr>
              <p:cNvSpPr>
                <a:spLocks noChangeArrowheads="1"/>
              </p:cNvSpPr>
              <p:nvPr/>
            </p:nvSpPr>
            <p:spPr bwMode="auto">
              <a:xfrm>
                <a:off x="-1220386" y="7255082"/>
                <a:ext cx="75659" cy="74231"/>
              </a:xfrm>
              <a:prstGeom prst="ellipse">
                <a:avLst/>
              </a:prstGeom>
              <a:noFill/>
              <a:ln w="19050" cap="flat">
                <a:solidFill>
                  <a:srgbClr val="5855AF"/>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398" kern="0">
                  <a:solidFill>
                    <a:srgbClr val="5458AF"/>
                  </a:solidFill>
                  <a:latin typeface="Segoe UI"/>
                </a:endParaRPr>
              </a:p>
            </p:txBody>
          </p:sp>
          <p:sp>
            <p:nvSpPr>
              <p:cNvPr id="58" name="Freeform 114">
                <a:extLst>
                  <a:ext uri="{FF2B5EF4-FFF2-40B4-BE49-F238E27FC236}">
                    <a16:creationId xmlns:a16="http://schemas.microsoft.com/office/drawing/2014/main" id="{635816FA-BF98-490E-8797-0BBD39A0A163}"/>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9050" cap="flat">
                <a:solidFill>
                  <a:srgbClr val="5855AF"/>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398" kern="0">
                  <a:solidFill>
                    <a:srgbClr val="5458AF"/>
                  </a:solidFill>
                  <a:latin typeface="Segoe UI"/>
                </a:endParaRPr>
              </a:p>
            </p:txBody>
          </p:sp>
        </p:grpSp>
        <p:grpSp>
          <p:nvGrpSpPr>
            <p:cNvPr id="59" name="Group 58">
              <a:extLst>
                <a:ext uri="{FF2B5EF4-FFF2-40B4-BE49-F238E27FC236}">
                  <a16:creationId xmlns:a16="http://schemas.microsoft.com/office/drawing/2014/main" id="{A216D7ED-4B80-4E1C-9A47-2F637BE1F11D}"/>
                </a:ext>
              </a:extLst>
            </p:cNvPr>
            <p:cNvGrpSpPr>
              <a:grpSpLocks noChangeAspect="1"/>
            </p:cNvGrpSpPr>
            <p:nvPr/>
          </p:nvGrpSpPr>
          <p:grpSpPr>
            <a:xfrm>
              <a:off x="2299458" y="5242214"/>
              <a:ext cx="460717" cy="473197"/>
              <a:chOff x="-1246796" y="7159089"/>
              <a:chExt cx="228975" cy="235176"/>
            </a:xfrm>
            <a:noFill/>
          </p:grpSpPr>
          <p:sp>
            <p:nvSpPr>
              <p:cNvPr id="60" name="Oval 59">
                <a:extLst>
                  <a:ext uri="{FF2B5EF4-FFF2-40B4-BE49-F238E27FC236}">
                    <a16:creationId xmlns:a16="http://schemas.microsoft.com/office/drawing/2014/main" id="{8E815A8A-9702-455D-BAEA-5AD0AD25E650}"/>
                  </a:ext>
                </a:extLst>
              </p:cNvPr>
              <p:cNvSpPr>
                <a:spLocks noChangeArrowheads="1"/>
              </p:cNvSpPr>
              <p:nvPr/>
            </p:nvSpPr>
            <p:spPr bwMode="auto">
              <a:xfrm>
                <a:off x="-1119176" y="7159089"/>
                <a:ext cx="75659" cy="74231"/>
              </a:xfrm>
              <a:prstGeom prst="ellipse">
                <a:avLst/>
              </a:prstGeom>
              <a:noFill/>
              <a:ln w="19050" cap="flat">
                <a:solidFill>
                  <a:srgbClr val="5855AF"/>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398" kern="0">
                  <a:solidFill>
                    <a:srgbClr val="5458AF"/>
                  </a:solidFill>
                  <a:latin typeface="Segoe UI"/>
                </a:endParaRPr>
              </a:p>
            </p:txBody>
          </p:sp>
          <p:sp>
            <p:nvSpPr>
              <p:cNvPr id="61" name="Freeform 114">
                <a:extLst>
                  <a:ext uri="{FF2B5EF4-FFF2-40B4-BE49-F238E27FC236}">
                    <a16:creationId xmlns:a16="http://schemas.microsoft.com/office/drawing/2014/main" id="{0670E047-3B4F-4EDF-976E-8342E3095364}"/>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9050" cap="flat">
                <a:solidFill>
                  <a:srgbClr val="5855AF"/>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398" kern="0">
                  <a:solidFill>
                    <a:srgbClr val="5458AF"/>
                  </a:solidFill>
                  <a:latin typeface="Segoe UI"/>
                </a:endParaRPr>
              </a:p>
            </p:txBody>
          </p:sp>
          <p:sp>
            <p:nvSpPr>
              <p:cNvPr id="62" name="Oval 113">
                <a:extLst>
                  <a:ext uri="{FF2B5EF4-FFF2-40B4-BE49-F238E27FC236}">
                    <a16:creationId xmlns:a16="http://schemas.microsoft.com/office/drawing/2014/main" id="{4C9F5E5C-BC5E-41BD-BC2A-187FBE05D3A3}"/>
                  </a:ext>
                </a:extLst>
              </p:cNvPr>
              <p:cNvSpPr>
                <a:spLocks noChangeArrowheads="1"/>
              </p:cNvSpPr>
              <p:nvPr/>
            </p:nvSpPr>
            <p:spPr bwMode="auto">
              <a:xfrm>
                <a:off x="-1220386" y="7255082"/>
                <a:ext cx="75659" cy="74231"/>
              </a:xfrm>
              <a:prstGeom prst="ellipse">
                <a:avLst/>
              </a:prstGeom>
              <a:noFill/>
              <a:ln w="19050" cap="flat">
                <a:solidFill>
                  <a:srgbClr val="5855AF"/>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398" kern="0">
                  <a:solidFill>
                    <a:srgbClr val="5458AF"/>
                  </a:solidFill>
                  <a:latin typeface="Segoe UI"/>
                </a:endParaRPr>
              </a:p>
            </p:txBody>
          </p:sp>
          <p:sp>
            <p:nvSpPr>
              <p:cNvPr id="63" name="Freeform 114">
                <a:extLst>
                  <a:ext uri="{FF2B5EF4-FFF2-40B4-BE49-F238E27FC236}">
                    <a16:creationId xmlns:a16="http://schemas.microsoft.com/office/drawing/2014/main" id="{60474EDE-C4E0-4471-A6F3-F9D87CD4C2BB}"/>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9050" cap="flat">
                <a:solidFill>
                  <a:srgbClr val="5855AF"/>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398" kern="0">
                  <a:solidFill>
                    <a:srgbClr val="5458AF"/>
                  </a:solidFill>
                  <a:latin typeface="Segoe UI"/>
                </a:endParaRPr>
              </a:p>
            </p:txBody>
          </p:sp>
        </p:grpSp>
        <p:sp>
          <p:nvSpPr>
            <p:cNvPr id="64" name="TextBox 63">
              <a:extLst>
                <a:ext uri="{FF2B5EF4-FFF2-40B4-BE49-F238E27FC236}">
                  <a16:creationId xmlns:a16="http://schemas.microsoft.com/office/drawing/2014/main" id="{724E205F-6395-467A-984A-580DBE4CBB05}"/>
                </a:ext>
              </a:extLst>
            </p:cNvPr>
            <p:cNvSpPr txBox="1"/>
            <p:nvPr/>
          </p:nvSpPr>
          <p:spPr>
            <a:xfrm>
              <a:off x="1600673" y="5691295"/>
              <a:ext cx="1519280" cy="634533"/>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b="1">
                  <a:solidFill>
                    <a:srgbClr val="1A1A1A"/>
                  </a:solidFill>
                  <a:latin typeface="Segoe UI Light" panose="020B0502040204020203" pitchFamily="34" charset="0"/>
                  <a:cs typeface="Segoe UI Light" panose="020B0502040204020203" pitchFamily="34" charset="0"/>
                </a:rPr>
                <a:t>team </a:t>
              </a:r>
              <a:br>
                <a:rPr lang="en-US" sz="1224" b="1">
                  <a:solidFill>
                    <a:srgbClr val="1A1A1A"/>
                  </a:solidFill>
                  <a:latin typeface="Segoe UI Light" panose="020B0502040204020203" pitchFamily="34" charset="0"/>
                  <a:cs typeface="Segoe UI Light" panose="020B0502040204020203" pitchFamily="34" charset="0"/>
                </a:rPr>
              </a:br>
              <a:r>
                <a:rPr lang="en-US" sz="1224" b="1">
                  <a:solidFill>
                    <a:srgbClr val="1A1A1A"/>
                  </a:solidFill>
                  <a:latin typeface="Segoe UI Light" panose="020B0502040204020203" pitchFamily="34" charset="0"/>
                  <a:cs typeface="Segoe UI Light" panose="020B0502040204020203" pitchFamily="34" charset="0"/>
                </a:rPr>
                <a:t>scope</a:t>
              </a:r>
            </a:p>
          </p:txBody>
        </p:sp>
        <p:sp>
          <p:nvSpPr>
            <p:cNvPr id="3" name="Oval 2">
              <a:extLst>
                <a:ext uri="{FF2B5EF4-FFF2-40B4-BE49-F238E27FC236}">
                  <a16:creationId xmlns:a16="http://schemas.microsoft.com/office/drawing/2014/main" id="{A8F93613-AB0D-4D6B-898D-8DC3D0417DB6}"/>
                </a:ext>
              </a:extLst>
            </p:cNvPr>
            <p:cNvSpPr/>
            <p:nvPr/>
          </p:nvSpPr>
          <p:spPr bwMode="auto">
            <a:xfrm>
              <a:off x="1596806" y="4796340"/>
              <a:ext cx="1572417" cy="1562675"/>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3A2B6E2D-7C20-49CE-94FF-58FF6EABF672}"/>
              </a:ext>
            </a:extLst>
          </p:cNvPr>
          <p:cNvGrpSpPr/>
          <p:nvPr/>
        </p:nvGrpSpPr>
        <p:grpSpPr>
          <a:xfrm>
            <a:off x="8661479" y="4823333"/>
            <a:ext cx="1603720" cy="1593784"/>
            <a:chOff x="8602725" y="4756484"/>
            <a:chExt cx="1572417" cy="1562675"/>
          </a:xfrm>
        </p:grpSpPr>
        <p:grpSp>
          <p:nvGrpSpPr>
            <p:cNvPr id="2" name="Group 1">
              <a:extLst>
                <a:ext uri="{FF2B5EF4-FFF2-40B4-BE49-F238E27FC236}">
                  <a16:creationId xmlns:a16="http://schemas.microsoft.com/office/drawing/2014/main" id="{42669351-26D0-4646-956E-6ABCF47C081D}"/>
                </a:ext>
              </a:extLst>
            </p:cNvPr>
            <p:cNvGrpSpPr/>
            <p:nvPr/>
          </p:nvGrpSpPr>
          <p:grpSpPr>
            <a:xfrm>
              <a:off x="9254048" y="5128683"/>
              <a:ext cx="257072" cy="280051"/>
              <a:chOff x="9330029" y="5143899"/>
              <a:chExt cx="257072" cy="280051"/>
            </a:xfrm>
          </p:grpSpPr>
          <p:sp>
            <p:nvSpPr>
              <p:cNvPr id="67" name="Oval 66">
                <a:extLst>
                  <a:ext uri="{FF2B5EF4-FFF2-40B4-BE49-F238E27FC236}">
                    <a16:creationId xmlns:a16="http://schemas.microsoft.com/office/drawing/2014/main" id="{9D049128-34CB-4176-BBF4-52E649D73025}"/>
                  </a:ext>
                </a:extLst>
              </p:cNvPr>
              <p:cNvSpPr>
                <a:spLocks noChangeArrowheads="1"/>
              </p:cNvSpPr>
              <p:nvPr/>
            </p:nvSpPr>
            <p:spPr bwMode="auto">
              <a:xfrm>
                <a:off x="9383166" y="5143899"/>
                <a:ext cx="152232" cy="149360"/>
              </a:xfrm>
              <a:prstGeom prst="ellipse">
                <a:avLst/>
              </a:prstGeom>
              <a:noFill/>
              <a:ln w="19050" cap="flat">
                <a:solidFill>
                  <a:srgbClr val="5855AF"/>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398" kern="0">
                  <a:solidFill>
                    <a:srgbClr val="5458AF"/>
                  </a:solidFill>
                  <a:latin typeface="Segoe UI"/>
                </a:endParaRPr>
              </a:p>
            </p:txBody>
          </p:sp>
          <p:sp>
            <p:nvSpPr>
              <p:cNvPr id="68" name="Freeform 114">
                <a:extLst>
                  <a:ext uri="{FF2B5EF4-FFF2-40B4-BE49-F238E27FC236}">
                    <a16:creationId xmlns:a16="http://schemas.microsoft.com/office/drawing/2014/main" id="{6789FD6B-8786-4E86-9FA3-7FC7472A1CA7}"/>
                  </a:ext>
                </a:extLst>
              </p:cNvPr>
              <p:cNvSpPr>
                <a:spLocks/>
              </p:cNvSpPr>
              <p:nvPr/>
            </p:nvSpPr>
            <p:spPr bwMode="auto">
              <a:xfrm>
                <a:off x="9330029" y="5296132"/>
                <a:ext cx="257072" cy="127818"/>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9050" cap="flat">
                <a:solidFill>
                  <a:srgbClr val="5855AF"/>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398" kern="0">
                  <a:solidFill>
                    <a:srgbClr val="5458AF"/>
                  </a:solidFill>
                  <a:latin typeface="Segoe UI"/>
                </a:endParaRPr>
              </a:p>
            </p:txBody>
          </p:sp>
        </p:grpSp>
        <p:sp>
          <p:nvSpPr>
            <p:cNvPr id="71" name="TextBox 70">
              <a:extLst>
                <a:ext uri="{FF2B5EF4-FFF2-40B4-BE49-F238E27FC236}">
                  <a16:creationId xmlns:a16="http://schemas.microsoft.com/office/drawing/2014/main" id="{8487406C-FD57-4278-8BBA-AE1BFE009955}"/>
                </a:ext>
              </a:extLst>
            </p:cNvPr>
            <p:cNvSpPr txBox="1"/>
            <p:nvPr/>
          </p:nvSpPr>
          <p:spPr>
            <a:xfrm>
              <a:off x="8629294" y="5438346"/>
              <a:ext cx="1519280" cy="634533"/>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b="1">
                  <a:solidFill>
                    <a:srgbClr val="1A1A1A"/>
                  </a:solidFill>
                  <a:latin typeface="Segoe UI Light" panose="020B0502040204020203" pitchFamily="34" charset="0"/>
                  <a:cs typeface="Segoe UI Light" panose="020B0502040204020203" pitchFamily="34" charset="0"/>
                </a:rPr>
                <a:t>personal </a:t>
              </a:r>
              <a:br>
                <a:rPr lang="en-US" sz="1224" b="1">
                  <a:solidFill>
                    <a:srgbClr val="1A1A1A"/>
                  </a:solidFill>
                  <a:latin typeface="Segoe UI Light" panose="020B0502040204020203" pitchFamily="34" charset="0"/>
                  <a:cs typeface="Segoe UI Light" panose="020B0502040204020203" pitchFamily="34" charset="0"/>
                </a:rPr>
              </a:br>
              <a:r>
                <a:rPr lang="en-US" sz="1224" b="1">
                  <a:solidFill>
                    <a:srgbClr val="1A1A1A"/>
                  </a:solidFill>
                  <a:latin typeface="Segoe UI Light" panose="020B0502040204020203" pitchFamily="34" charset="0"/>
                  <a:cs typeface="Segoe UI Light" panose="020B0502040204020203" pitchFamily="34" charset="0"/>
                </a:rPr>
                <a:t>scope</a:t>
              </a:r>
            </a:p>
          </p:txBody>
        </p:sp>
        <p:sp>
          <p:nvSpPr>
            <p:cNvPr id="72" name="Oval 71">
              <a:extLst>
                <a:ext uri="{FF2B5EF4-FFF2-40B4-BE49-F238E27FC236}">
                  <a16:creationId xmlns:a16="http://schemas.microsoft.com/office/drawing/2014/main" id="{68541D49-E57C-4CD5-818F-03976CD7E443}"/>
                </a:ext>
              </a:extLst>
            </p:cNvPr>
            <p:cNvSpPr/>
            <p:nvPr/>
          </p:nvSpPr>
          <p:spPr bwMode="auto">
            <a:xfrm>
              <a:off x="8602725" y="4756484"/>
              <a:ext cx="1572417" cy="1562675"/>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78559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1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100"/>
                                        <p:tgtEl>
                                          <p:spTgt spid="11"/>
                                        </p:tgtEl>
                                      </p:cBhvr>
                                    </p:animEffect>
                                  </p:childTnLst>
                                </p:cTn>
                              </p:par>
                              <p:par>
                                <p:cTn id="19" presetID="23" presetClass="entr" presetSubtype="16"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childTnLst>
                                </p:cTn>
                              </p:par>
                            </p:childTnLst>
                          </p:cTn>
                        </p:par>
                        <p:par>
                          <p:cTn id="27" fill="hold">
                            <p:stCondLst>
                              <p:cond delay="500"/>
                            </p:stCondLst>
                            <p:childTnLst>
                              <p:par>
                                <p:cTn id="28" presetID="3" presetClass="entr" presetSubtype="10" fill="hold" grpId="0" nodeType="afterEffect">
                                  <p:stCondLst>
                                    <p:cond delay="5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100"/>
                                        <p:tgtEl>
                                          <p:spTgt spid="13"/>
                                        </p:tgtEl>
                                      </p:cBhvr>
                                    </p:animEffect>
                                  </p:childTnLst>
                                </p:cTn>
                              </p:par>
                            </p:childTnLst>
                          </p:cTn>
                        </p:par>
                        <p:par>
                          <p:cTn id="31" fill="hold">
                            <p:stCondLst>
                              <p:cond delay="650"/>
                            </p:stCondLst>
                            <p:childTnLst>
                              <p:par>
                                <p:cTn id="32" presetID="3" presetClass="entr" presetSubtype="10" fill="hold" nodeType="afterEffect">
                                  <p:stCondLst>
                                    <p:cond delay="5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100"/>
                                        <p:tgtEl>
                                          <p:spTgt spid="14"/>
                                        </p:tgtEl>
                                      </p:cBhvr>
                                    </p:animEffect>
                                  </p:childTnLst>
                                </p:cTn>
                              </p:par>
                              <p:par>
                                <p:cTn id="35" presetID="23" presetClass="entr" presetSubtype="16"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250" fill="hold"/>
                                        <p:tgtEl>
                                          <p:spTgt spid="34"/>
                                        </p:tgtEl>
                                        <p:attrNameLst>
                                          <p:attrName>ppt_w</p:attrName>
                                        </p:attrNameLst>
                                      </p:cBhvr>
                                      <p:tavLst>
                                        <p:tav tm="0">
                                          <p:val>
                                            <p:fltVal val="0"/>
                                          </p:val>
                                        </p:tav>
                                        <p:tav tm="100000">
                                          <p:val>
                                            <p:strVal val="#ppt_w"/>
                                          </p:val>
                                        </p:tav>
                                      </p:tavLst>
                                    </p:anim>
                                    <p:anim calcmode="lin" valueType="num">
                                      <p:cBhvr>
                                        <p:cTn id="38" dur="250" fill="hold"/>
                                        <p:tgtEl>
                                          <p:spTgt spid="34"/>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p:cTn id="41" dur="250" fill="hold"/>
                                        <p:tgtEl>
                                          <p:spTgt spid="33"/>
                                        </p:tgtEl>
                                        <p:attrNameLst>
                                          <p:attrName>ppt_w</p:attrName>
                                        </p:attrNameLst>
                                      </p:cBhvr>
                                      <p:tavLst>
                                        <p:tav tm="0">
                                          <p:val>
                                            <p:fltVal val="0"/>
                                          </p:val>
                                        </p:tav>
                                        <p:tav tm="100000">
                                          <p:val>
                                            <p:strVal val="#ppt_w"/>
                                          </p:val>
                                        </p:tav>
                                      </p:tavLst>
                                    </p:anim>
                                    <p:anim calcmode="lin" valueType="num">
                                      <p:cBhvr>
                                        <p:cTn id="42" dur="250" fill="hold"/>
                                        <p:tgtEl>
                                          <p:spTgt spid="33"/>
                                        </p:tgtEl>
                                        <p:attrNameLst>
                                          <p:attrName>ppt_h</p:attrName>
                                        </p:attrNameLst>
                                      </p:cBhvr>
                                      <p:tavLst>
                                        <p:tav tm="0">
                                          <p:val>
                                            <p:fltVal val="0"/>
                                          </p:val>
                                        </p:tav>
                                        <p:tav tm="100000">
                                          <p:val>
                                            <p:strVal val="#ppt_h"/>
                                          </p:val>
                                        </p:tav>
                                      </p:tavLst>
                                    </p:anim>
                                  </p:childTnLst>
                                </p:cTn>
                              </p:par>
                            </p:childTnLst>
                          </p:cTn>
                        </p:par>
                        <p:par>
                          <p:cTn id="43" fill="hold">
                            <p:stCondLst>
                              <p:cond delay="900"/>
                            </p:stCondLst>
                            <p:childTnLst>
                              <p:par>
                                <p:cTn id="44" presetID="3" presetClass="entr" presetSubtype="10" fill="hold" nodeType="afterEffect">
                                  <p:stCondLst>
                                    <p:cond delay="50"/>
                                  </p:stCondLst>
                                  <p:childTnLst>
                                    <p:set>
                                      <p:cBhvr>
                                        <p:cTn id="45" dur="1" fill="hold">
                                          <p:stCondLst>
                                            <p:cond delay="0"/>
                                          </p:stCondLst>
                                        </p:cTn>
                                        <p:tgtEl>
                                          <p:spTgt spid="15"/>
                                        </p:tgtEl>
                                        <p:attrNameLst>
                                          <p:attrName>style.visibility</p:attrName>
                                        </p:attrNameLst>
                                      </p:cBhvr>
                                      <p:to>
                                        <p:strVal val="visible"/>
                                      </p:to>
                                    </p:set>
                                    <p:animEffect transition="in" filter="blinds(horizontal)">
                                      <p:cBhvr>
                                        <p:cTn id="46" dur="100"/>
                                        <p:tgtEl>
                                          <p:spTgt spid="15"/>
                                        </p:tgtEl>
                                      </p:cBhvr>
                                    </p:animEffect>
                                  </p:childTnLst>
                                </p:cTn>
                              </p:par>
                            </p:childTnLst>
                          </p:cTn>
                        </p:par>
                        <p:par>
                          <p:cTn id="47" fill="hold">
                            <p:stCondLst>
                              <p:cond delay="1050"/>
                            </p:stCondLst>
                            <p:childTnLst>
                              <p:par>
                                <p:cTn id="48" presetID="3" presetClass="entr" presetSubtype="10" fill="hold" grpId="0" nodeType="afterEffect">
                                  <p:stCondLst>
                                    <p:cond delay="5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100"/>
                                        <p:tgtEl>
                                          <p:spTgt spid="16"/>
                                        </p:tgtEl>
                                      </p:cBhvr>
                                    </p:animEffect>
                                  </p:childTnLst>
                                </p:cTn>
                              </p:par>
                              <p:par>
                                <p:cTn id="51" presetID="23" presetClass="entr" presetSubtype="16"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p:cTn id="53" dur="250" fill="hold"/>
                                        <p:tgtEl>
                                          <p:spTgt spid="4"/>
                                        </p:tgtEl>
                                        <p:attrNameLst>
                                          <p:attrName>ppt_w</p:attrName>
                                        </p:attrNameLst>
                                      </p:cBhvr>
                                      <p:tavLst>
                                        <p:tav tm="0">
                                          <p:val>
                                            <p:fltVal val="0"/>
                                          </p:val>
                                        </p:tav>
                                        <p:tav tm="100000">
                                          <p:val>
                                            <p:strVal val="#ppt_w"/>
                                          </p:val>
                                        </p:tav>
                                      </p:tavLst>
                                    </p:anim>
                                    <p:anim calcmode="lin" valueType="num">
                                      <p:cBhvr>
                                        <p:cTn id="54" dur="250" fill="hold"/>
                                        <p:tgtEl>
                                          <p:spTgt spid="4"/>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p:cTn id="57" dur="250" fill="hold"/>
                                        <p:tgtEl>
                                          <p:spTgt spid="26"/>
                                        </p:tgtEl>
                                        <p:attrNameLst>
                                          <p:attrName>ppt_w</p:attrName>
                                        </p:attrNameLst>
                                      </p:cBhvr>
                                      <p:tavLst>
                                        <p:tav tm="0">
                                          <p:val>
                                            <p:fltVal val="0"/>
                                          </p:val>
                                        </p:tav>
                                        <p:tav tm="100000">
                                          <p:val>
                                            <p:strVal val="#ppt_w"/>
                                          </p:val>
                                        </p:tav>
                                      </p:tavLst>
                                    </p:anim>
                                    <p:anim calcmode="lin" valueType="num">
                                      <p:cBhvr>
                                        <p:cTn id="58" dur="250" fill="hold"/>
                                        <p:tgtEl>
                                          <p:spTgt spid="26"/>
                                        </p:tgtEl>
                                        <p:attrNameLst>
                                          <p:attrName>ppt_h</p:attrName>
                                        </p:attrNameLst>
                                      </p:cBhvr>
                                      <p:tavLst>
                                        <p:tav tm="0">
                                          <p:val>
                                            <p:fltVal val="0"/>
                                          </p:val>
                                        </p:tav>
                                        <p:tav tm="100000">
                                          <p:val>
                                            <p:strVal val="#ppt_h"/>
                                          </p:val>
                                        </p:tav>
                                      </p:tavLst>
                                    </p:anim>
                                  </p:childTnLst>
                                </p:cTn>
                              </p:par>
                            </p:childTnLst>
                          </p:cTn>
                        </p:par>
                        <p:par>
                          <p:cTn id="59" fill="hold">
                            <p:stCondLst>
                              <p:cond delay="1300"/>
                            </p:stCondLst>
                            <p:childTnLst>
                              <p:par>
                                <p:cTn id="60" presetID="3" presetClass="entr" presetSubtype="10" fill="hold" grpId="0" nodeType="afterEffect">
                                  <p:stCondLst>
                                    <p:cond delay="50"/>
                                  </p:stCondLst>
                                  <p:childTnLst>
                                    <p:set>
                                      <p:cBhvr>
                                        <p:cTn id="61" dur="1" fill="hold">
                                          <p:stCondLst>
                                            <p:cond delay="0"/>
                                          </p:stCondLst>
                                        </p:cTn>
                                        <p:tgtEl>
                                          <p:spTgt spid="18"/>
                                        </p:tgtEl>
                                        <p:attrNameLst>
                                          <p:attrName>style.visibility</p:attrName>
                                        </p:attrNameLst>
                                      </p:cBhvr>
                                      <p:to>
                                        <p:strVal val="visible"/>
                                      </p:to>
                                    </p:set>
                                    <p:animEffect transition="in" filter="blinds(horizontal)">
                                      <p:cBhvr>
                                        <p:cTn id="62" dur="100"/>
                                        <p:tgtEl>
                                          <p:spTgt spid="18"/>
                                        </p:tgtEl>
                                      </p:cBhvr>
                                    </p:animEffect>
                                  </p:childTnLst>
                                </p:cTn>
                              </p:par>
                            </p:childTnLst>
                          </p:cTn>
                        </p:par>
                        <p:par>
                          <p:cTn id="63" fill="hold">
                            <p:stCondLst>
                              <p:cond delay="1450"/>
                            </p:stCondLst>
                            <p:childTnLst>
                              <p:par>
                                <p:cTn id="64" presetID="3" presetClass="entr" presetSubtype="10" fill="hold" nodeType="afterEffect">
                                  <p:stCondLst>
                                    <p:cond delay="50"/>
                                  </p:stCondLst>
                                  <p:childTnLst>
                                    <p:set>
                                      <p:cBhvr>
                                        <p:cTn id="65" dur="1" fill="hold">
                                          <p:stCondLst>
                                            <p:cond delay="0"/>
                                          </p:stCondLst>
                                        </p:cTn>
                                        <p:tgtEl>
                                          <p:spTgt spid="19"/>
                                        </p:tgtEl>
                                        <p:attrNameLst>
                                          <p:attrName>style.visibility</p:attrName>
                                        </p:attrNameLst>
                                      </p:cBhvr>
                                      <p:to>
                                        <p:strVal val="visible"/>
                                      </p:to>
                                    </p:set>
                                    <p:animEffect transition="in" filter="blinds(horizontal)">
                                      <p:cBhvr>
                                        <p:cTn id="66" dur="100"/>
                                        <p:tgtEl>
                                          <p:spTgt spid="19"/>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blinds(horizontal)">
                                      <p:cBhvr>
                                        <p:cTn id="69" dur="100"/>
                                        <p:tgtEl>
                                          <p:spTgt spid="46"/>
                                        </p:tgtEl>
                                      </p:cBhvr>
                                    </p:animEffect>
                                  </p:childTnLst>
                                </p:cTn>
                              </p:par>
                              <p:par>
                                <p:cTn id="70" presetID="23" presetClass="entr" presetSubtype="16" fill="hold" nodeType="withEffect">
                                  <p:stCondLst>
                                    <p:cond delay="0"/>
                                  </p:stCondLst>
                                  <p:childTnLst>
                                    <p:set>
                                      <p:cBhvr>
                                        <p:cTn id="71" dur="1" fill="hold">
                                          <p:stCondLst>
                                            <p:cond delay="0"/>
                                          </p:stCondLst>
                                        </p:cTn>
                                        <p:tgtEl>
                                          <p:spTgt spid="41"/>
                                        </p:tgtEl>
                                        <p:attrNameLst>
                                          <p:attrName>style.visibility</p:attrName>
                                        </p:attrNameLst>
                                      </p:cBhvr>
                                      <p:to>
                                        <p:strVal val="visible"/>
                                      </p:to>
                                    </p:set>
                                    <p:anim calcmode="lin" valueType="num">
                                      <p:cBhvr>
                                        <p:cTn id="72" dur="250" fill="hold"/>
                                        <p:tgtEl>
                                          <p:spTgt spid="41"/>
                                        </p:tgtEl>
                                        <p:attrNameLst>
                                          <p:attrName>ppt_w</p:attrName>
                                        </p:attrNameLst>
                                      </p:cBhvr>
                                      <p:tavLst>
                                        <p:tav tm="0">
                                          <p:val>
                                            <p:fltVal val="0"/>
                                          </p:val>
                                        </p:tav>
                                        <p:tav tm="100000">
                                          <p:val>
                                            <p:strVal val="#ppt_w"/>
                                          </p:val>
                                        </p:tav>
                                      </p:tavLst>
                                    </p:anim>
                                    <p:anim calcmode="lin" valueType="num">
                                      <p:cBhvr>
                                        <p:cTn id="73" dur="250" fill="hold"/>
                                        <p:tgtEl>
                                          <p:spTgt spid="41"/>
                                        </p:tgtEl>
                                        <p:attrNameLst>
                                          <p:attrName>ppt_h</p:attrName>
                                        </p:attrNameLst>
                                      </p:cBhvr>
                                      <p:tavLst>
                                        <p:tav tm="0">
                                          <p:val>
                                            <p:fltVal val="0"/>
                                          </p:val>
                                        </p:tav>
                                        <p:tav tm="100000">
                                          <p:val>
                                            <p:strVal val="#ppt_h"/>
                                          </p:val>
                                        </p:tav>
                                      </p:tavLst>
                                    </p:anim>
                                  </p:childTnLst>
                                </p:cTn>
                              </p:par>
                              <p:par>
                                <p:cTn id="74" presetID="23" presetClass="entr" presetSubtype="16" fill="hold" grpId="0" nodeType="withEffect">
                                  <p:stCondLst>
                                    <p:cond delay="0"/>
                                  </p:stCondLst>
                                  <p:childTnLst>
                                    <p:set>
                                      <p:cBhvr>
                                        <p:cTn id="75" dur="1" fill="hold">
                                          <p:stCondLst>
                                            <p:cond delay="0"/>
                                          </p:stCondLst>
                                        </p:cTn>
                                        <p:tgtEl>
                                          <p:spTgt spid="47"/>
                                        </p:tgtEl>
                                        <p:attrNameLst>
                                          <p:attrName>style.visibility</p:attrName>
                                        </p:attrNameLst>
                                      </p:cBhvr>
                                      <p:to>
                                        <p:strVal val="visible"/>
                                      </p:to>
                                    </p:set>
                                    <p:anim calcmode="lin" valueType="num">
                                      <p:cBhvr>
                                        <p:cTn id="76" dur="250" fill="hold"/>
                                        <p:tgtEl>
                                          <p:spTgt spid="47"/>
                                        </p:tgtEl>
                                        <p:attrNameLst>
                                          <p:attrName>ppt_w</p:attrName>
                                        </p:attrNameLst>
                                      </p:cBhvr>
                                      <p:tavLst>
                                        <p:tav tm="0">
                                          <p:val>
                                            <p:fltVal val="0"/>
                                          </p:val>
                                        </p:tav>
                                        <p:tav tm="100000">
                                          <p:val>
                                            <p:strVal val="#ppt_w"/>
                                          </p:val>
                                        </p:tav>
                                      </p:tavLst>
                                    </p:anim>
                                    <p:anim calcmode="lin" valueType="num">
                                      <p:cBhvr>
                                        <p:cTn id="77" dur="250" fill="hold"/>
                                        <p:tgtEl>
                                          <p:spTgt spid="47"/>
                                        </p:tgtEl>
                                        <p:attrNameLst>
                                          <p:attrName>ppt_h</p:attrName>
                                        </p:attrNameLst>
                                      </p:cBhvr>
                                      <p:tavLst>
                                        <p:tav tm="0">
                                          <p:val>
                                            <p:fltVal val="0"/>
                                          </p:val>
                                        </p:tav>
                                        <p:tav tm="100000">
                                          <p:val>
                                            <p:strVal val="#ppt_h"/>
                                          </p:val>
                                        </p:tav>
                                      </p:tavLst>
                                    </p:anim>
                                  </p:childTnLst>
                                </p:cTn>
                              </p:par>
                            </p:childTnLst>
                          </p:cTn>
                        </p:par>
                        <p:par>
                          <p:cTn id="78" fill="hold">
                            <p:stCondLst>
                              <p:cond delay="1700"/>
                            </p:stCondLst>
                            <p:childTnLst>
                              <p:par>
                                <p:cTn id="79" presetID="23" presetClass="entr" presetSubtype="16" fill="hold" nodeType="afterEffect">
                                  <p:stCondLst>
                                    <p:cond delay="0"/>
                                  </p:stCondLst>
                                  <p:childTnLst>
                                    <p:set>
                                      <p:cBhvr>
                                        <p:cTn id="80" dur="1" fill="hold">
                                          <p:stCondLst>
                                            <p:cond delay="0"/>
                                          </p:stCondLst>
                                        </p:cTn>
                                        <p:tgtEl>
                                          <p:spTgt spid="6"/>
                                        </p:tgtEl>
                                        <p:attrNameLst>
                                          <p:attrName>style.visibility</p:attrName>
                                        </p:attrNameLst>
                                      </p:cBhvr>
                                      <p:to>
                                        <p:strVal val="visible"/>
                                      </p:to>
                                    </p:set>
                                    <p:anim calcmode="lin" valueType="num">
                                      <p:cBhvr>
                                        <p:cTn id="81" dur="250" fill="hold"/>
                                        <p:tgtEl>
                                          <p:spTgt spid="6"/>
                                        </p:tgtEl>
                                        <p:attrNameLst>
                                          <p:attrName>ppt_w</p:attrName>
                                        </p:attrNameLst>
                                      </p:cBhvr>
                                      <p:tavLst>
                                        <p:tav tm="0">
                                          <p:val>
                                            <p:fltVal val="0"/>
                                          </p:val>
                                        </p:tav>
                                        <p:tav tm="100000">
                                          <p:val>
                                            <p:strVal val="#ppt_w"/>
                                          </p:val>
                                        </p:tav>
                                      </p:tavLst>
                                    </p:anim>
                                    <p:anim calcmode="lin" valueType="num">
                                      <p:cBhvr>
                                        <p:cTn id="82" dur="250" fill="hold"/>
                                        <p:tgtEl>
                                          <p:spTgt spid="6"/>
                                        </p:tgtEl>
                                        <p:attrNameLst>
                                          <p:attrName>ppt_h</p:attrName>
                                        </p:attrNameLst>
                                      </p:cBhvr>
                                      <p:tavLst>
                                        <p:tav tm="0">
                                          <p:val>
                                            <p:fltVal val="0"/>
                                          </p:val>
                                        </p:tav>
                                        <p:tav tm="100000">
                                          <p:val>
                                            <p:strVal val="#ppt_h"/>
                                          </p:val>
                                        </p:tav>
                                      </p:tavLst>
                                    </p:anim>
                                  </p:childTnLst>
                                </p:cTn>
                              </p:par>
                              <p:par>
                                <p:cTn id="83" presetID="23" presetClass="entr" presetSubtype="16"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 calcmode="lin" valueType="num">
                                      <p:cBhvr>
                                        <p:cTn id="85" dur="250" fill="hold"/>
                                        <p:tgtEl>
                                          <p:spTgt spid="28"/>
                                        </p:tgtEl>
                                        <p:attrNameLst>
                                          <p:attrName>ppt_w</p:attrName>
                                        </p:attrNameLst>
                                      </p:cBhvr>
                                      <p:tavLst>
                                        <p:tav tm="0">
                                          <p:val>
                                            <p:fltVal val="0"/>
                                          </p:val>
                                        </p:tav>
                                        <p:tav tm="100000">
                                          <p:val>
                                            <p:strVal val="#ppt_w"/>
                                          </p:val>
                                        </p:tav>
                                      </p:tavLst>
                                    </p:anim>
                                    <p:anim calcmode="lin" valueType="num">
                                      <p:cBhvr>
                                        <p:cTn id="86" dur="250" fill="hold"/>
                                        <p:tgtEl>
                                          <p:spTgt spid="28"/>
                                        </p:tgtEl>
                                        <p:attrNameLst>
                                          <p:attrName>ppt_h</p:attrName>
                                        </p:attrNameLst>
                                      </p:cBhvr>
                                      <p:tavLst>
                                        <p:tav tm="0">
                                          <p:val>
                                            <p:fltVal val="0"/>
                                          </p:val>
                                        </p:tav>
                                        <p:tav tm="100000">
                                          <p:val>
                                            <p:strVal val="#ppt_h"/>
                                          </p:val>
                                        </p:tav>
                                      </p:tavLst>
                                    </p:anim>
                                  </p:childTnLst>
                                </p:cTn>
                              </p:par>
                            </p:childTnLst>
                          </p:cTn>
                        </p:par>
                        <p:par>
                          <p:cTn id="87" fill="hold">
                            <p:stCondLst>
                              <p:cond delay="1950"/>
                            </p:stCondLst>
                            <p:childTnLst>
                              <p:par>
                                <p:cTn id="88" presetID="3" presetClass="entr" presetSubtype="10" fill="hold" grpId="0" nodeType="afterEffect">
                                  <p:stCondLst>
                                    <p:cond delay="50"/>
                                  </p:stCondLst>
                                  <p:childTnLst>
                                    <p:set>
                                      <p:cBhvr>
                                        <p:cTn id="89" dur="1" fill="hold">
                                          <p:stCondLst>
                                            <p:cond delay="0"/>
                                          </p:stCondLst>
                                        </p:cTn>
                                        <p:tgtEl>
                                          <p:spTgt spid="20"/>
                                        </p:tgtEl>
                                        <p:attrNameLst>
                                          <p:attrName>style.visibility</p:attrName>
                                        </p:attrNameLst>
                                      </p:cBhvr>
                                      <p:to>
                                        <p:strVal val="visible"/>
                                      </p:to>
                                    </p:set>
                                    <p:animEffect transition="in" filter="blinds(horizontal)">
                                      <p:cBhvr>
                                        <p:cTn id="90" dur="100"/>
                                        <p:tgtEl>
                                          <p:spTgt spid="20"/>
                                        </p:tgtEl>
                                      </p:cBhvr>
                                    </p:animEffect>
                                  </p:childTnLst>
                                </p:cTn>
                              </p:par>
                            </p:childTnLst>
                          </p:cTn>
                        </p:par>
                        <p:par>
                          <p:cTn id="91" fill="hold">
                            <p:stCondLst>
                              <p:cond delay="2100"/>
                            </p:stCondLst>
                            <p:childTnLst>
                              <p:par>
                                <p:cTn id="92" presetID="3" presetClass="entr" presetSubtype="10" fill="hold" nodeType="afterEffect">
                                  <p:stCondLst>
                                    <p:cond delay="50"/>
                                  </p:stCondLst>
                                  <p:childTnLst>
                                    <p:set>
                                      <p:cBhvr>
                                        <p:cTn id="93" dur="1" fill="hold">
                                          <p:stCondLst>
                                            <p:cond delay="0"/>
                                          </p:stCondLst>
                                        </p:cTn>
                                        <p:tgtEl>
                                          <p:spTgt spid="21"/>
                                        </p:tgtEl>
                                        <p:attrNameLst>
                                          <p:attrName>style.visibility</p:attrName>
                                        </p:attrNameLst>
                                      </p:cBhvr>
                                      <p:to>
                                        <p:strVal val="visible"/>
                                      </p:to>
                                    </p:set>
                                    <p:animEffect transition="in" filter="blinds(horizontal)">
                                      <p:cBhvr>
                                        <p:cTn id="94" dur="100"/>
                                        <p:tgtEl>
                                          <p:spTgt spid="21"/>
                                        </p:tgtEl>
                                      </p:cBhvr>
                                    </p:animEffect>
                                  </p:childTnLst>
                                </p:cTn>
                              </p:par>
                              <p:par>
                                <p:cTn id="95" presetID="23" presetClass="entr" presetSubtype="16" fill="hold" nodeType="withEffect">
                                  <p:stCondLst>
                                    <p:cond delay="0"/>
                                  </p:stCondLst>
                                  <p:childTnLst>
                                    <p:set>
                                      <p:cBhvr>
                                        <p:cTn id="96" dur="1" fill="hold">
                                          <p:stCondLst>
                                            <p:cond delay="0"/>
                                          </p:stCondLst>
                                        </p:cTn>
                                        <p:tgtEl>
                                          <p:spTgt spid="7"/>
                                        </p:tgtEl>
                                        <p:attrNameLst>
                                          <p:attrName>style.visibility</p:attrName>
                                        </p:attrNameLst>
                                      </p:cBhvr>
                                      <p:to>
                                        <p:strVal val="visible"/>
                                      </p:to>
                                    </p:set>
                                    <p:anim calcmode="lin" valueType="num">
                                      <p:cBhvr>
                                        <p:cTn id="97" dur="250" fill="hold"/>
                                        <p:tgtEl>
                                          <p:spTgt spid="7"/>
                                        </p:tgtEl>
                                        <p:attrNameLst>
                                          <p:attrName>ppt_w</p:attrName>
                                        </p:attrNameLst>
                                      </p:cBhvr>
                                      <p:tavLst>
                                        <p:tav tm="0">
                                          <p:val>
                                            <p:fltVal val="0"/>
                                          </p:val>
                                        </p:tav>
                                        <p:tav tm="100000">
                                          <p:val>
                                            <p:strVal val="#ppt_w"/>
                                          </p:val>
                                        </p:tav>
                                      </p:tavLst>
                                    </p:anim>
                                    <p:anim calcmode="lin" valueType="num">
                                      <p:cBhvr>
                                        <p:cTn id="98" dur="250" fill="hold"/>
                                        <p:tgtEl>
                                          <p:spTgt spid="7"/>
                                        </p:tgtEl>
                                        <p:attrNameLst>
                                          <p:attrName>ppt_h</p:attrName>
                                        </p:attrNameLst>
                                      </p:cBhvr>
                                      <p:tavLst>
                                        <p:tav tm="0">
                                          <p:val>
                                            <p:fltVal val="0"/>
                                          </p:val>
                                        </p:tav>
                                        <p:tav tm="100000">
                                          <p:val>
                                            <p:strVal val="#ppt_h"/>
                                          </p:val>
                                        </p:tav>
                                      </p:tavLst>
                                    </p:anim>
                                  </p:childTnLst>
                                </p:cTn>
                              </p:par>
                              <p:par>
                                <p:cTn id="99" presetID="23" presetClass="entr" presetSubtype="16" fill="hold" grpId="0" nodeType="withEffect">
                                  <p:stCondLst>
                                    <p:cond delay="0"/>
                                  </p:stCondLst>
                                  <p:childTnLst>
                                    <p:set>
                                      <p:cBhvr>
                                        <p:cTn id="100" dur="1" fill="hold">
                                          <p:stCondLst>
                                            <p:cond delay="0"/>
                                          </p:stCondLst>
                                        </p:cTn>
                                        <p:tgtEl>
                                          <p:spTgt spid="29"/>
                                        </p:tgtEl>
                                        <p:attrNameLst>
                                          <p:attrName>style.visibility</p:attrName>
                                        </p:attrNameLst>
                                      </p:cBhvr>
                                      <p:to>
                                        <p:strVal val="visible"/>
                                      </p:to>
                                    </p:set>
                                    <p:anim calcmode="lin" valueType="num">
                                      <p:cBhvr>
                                        <p:cTn id="101" dur="250" fill="hold"/>
                                        <p:tgtEl>
                                          <p:spTgt spid="29"/>
                                        </p:tgtEl>
                                        <p:attrNameLst>
                                          <p:attrName>ppt_w</p:attrName>
                                        </p:attrNameLst>
                                      </p:cBhvr>
                                      <p:tavLst>
                                        <p:tav tm="0">
                                          <p:val>
                                            <p:fltVal val="0"/>
                                          </p:val>
                                        </p:tav>
                                        <p:tav tm="100000">
                                          <p:val>
                                            <p:strVal val="#ppt_w"/>
                                          </p:val>
                                        </p:tav>
                                      </p:tavLst>
                                    </p:anim>
                                    <p:anim calcmode="lin" valueType="num">
                                      <p:cBhvr>
                                        <p:cTn id="102" dur="250" fill="hold"/>
                                        <p:tgtEl>
                                          <p:spTgt spid="29"/>
                                        </p:tgtEl>
                                        <p:attrNameLst>
                                          <p:attrName>ppt_h</p:attrName>
                                        </p:attrNameLst>
                                      </p:cBhvr>
                                      <p:tavLst>
                                        <p:tav tm="0">
                                          <p:val>
                                            <p:fltVal val="0"/>
                                          </p:val>
                                        </p:tav>
                                        <p:tav tm="100000">
                                          <p:val>
                                            <p:strVal val="#ppt_h"/>
                                          </p:val>
                                        </p:tav>
                                      </p:tavLst>
                                    </p:anim>
                                  </p:childTnLst>
                                </p:cTn>
                              </p:par>
                            </p:childTnLst>
                          </p:cTn>
                        </p:par>
                        <p:par>
                          <p:cTn id="103" fill="hold">
                            <p:stCondLst>
                              <p:cond delay="2350"/>
                            </p:stCondLst>
                            <p:childTnLst>
                              <p:par>
                                <p:cTn id="104" presetID="3" presetClass="entr" presetSubtype="10" fill="hold" grpId="0" nodeType="afterEffect">
                                  <p:stCondLst>
                                    <p:cond delay="50"/>
                                  </p:stCondLst>
                                  <p:childTnLst>
                                    <p:set>
                                      <p:cBhvr>
                                        <p:cTn id="105" dur="1" fill="hold">
                                          <p:stCondLst>
                                            <p:cond delay="0"/>
                                          </p:stCondLst>
                                        </p:cTn>
                                        <p:tgtEl>
                                          <p:spTgt spid="23"/>
                                        </p:tgtEl>
                                        <p:attrNameLst>
                                          <p:attrName>style.visibility</p:attrName>
                                        </p:attrNameLst>
                                      </p:cBhvr>
                                      <p:to>
                                        <p:strVal val="visible"/>
                                      </p:to>
                                    </p:set>
                                    <p:animEffect transition="in" filter="blinds(horizontal)">
                                      <p:cBhvr>
                                        <p:cTn id="106" dur="100"/>
                                        <p:tgtEl>
                                          <p:spTgt spid="23"/>
                                        </p:tgtEl>
                                      </p:cBhvr>
                                    </p:animEffect>
                                  </p:childTnLst>
                                </p:cTn>
                              </p:par>
                            </p:childTnLst>
                          </p:cTn>
                        </p:par>
                        <p:par>
                          <p:cTn id="107" fill="hold">
                            <p:stCondLst>
                              <p:cond delay="2500"/>
                            </p:stCondLst>
                            <p:childTnLst>
                              <p:par>
                                <p:cTn id="108" presetID="3" presetClass="entr" presetSubtype="10" fill="hold" nodeType="afterEffect">
                                  <p:stCondLst>
                                    <p:cond delay="50"/>
                                  </p:stCondLst>
                                  <p:childTnLst>
                                    <p:set>
                                      <p:cBhvr>
                                        <p:cTn id="109" dur="1" fill="hold">
                                          <p:stCondLst>
                                            <p:cond delay="0"/>
                                          </p:stCondLst>
                                        </p:cTn>
                                        <p:tgtEl>
                                          <p:spTgt spid="22"/>
                                        </p:tgtEl>
                                        <p:attrNameLst>
                                          <p:attrName>style.visibility</p:attrName>
                                        </p:attrNameLst>
                                      </p:cBhvr>
                                      <p:to>
                                        <p:strVal val="visible"/>
                                      </p:to>
                                    </p:set>
                                    <p:animEffect transition="in" filter="blinds(horizontal)">
                                      <p:cBhvr>
                                        <p:cTn id="110" dur="100"/>
                                        <p:tgtEl>
                                          <p:spTgt spid="22"/>
                                        </p:tgtEl>
                                      </p:cBhvr>
                                    </p:animEffect>
                                  </p:childTnLst>
                                </p:cTn>
                              </p:par>
                              <p:par>
                                <p:cTn id="111" presetID="23" presetClass="entr" presetSubtype="16" fill="hold" nodeType="withEffect">
                                  <p:stCondLst>
                                    <p:cond delay="0"/>
                                  </p:stCondLst>
                                  <p:childTnLst>
                                    <p:set>
                                      <p:cBhvr>
                                        <p:cTn id="112" dur="1" fill="hold">
                                          <p:stCondLst>
                                            <p:cond delay="0"/>
                                          </p:stCondLst>
                                        </p:cTn>
                                        <p:tgtEl>
                                          <p:spTgt spid="5"/>
                                        </p:tgtEl>
                                        <p:attrNameLst>
                                          <p:attrName>style.visibility</p:attrName>
                                        </p:attrNameLst>
                                      </p:cBhvr>
                                      <p:to>
                                        <p:strVal val="visible"/>
                                      </p:to>
                                    </p:set>
                                    <p:anim calcmode="lin" valueType="num">
                                      <p:cBhvr>
                                        <p:cTn id="113" dur="250" fill="hold"/>
                                        <p:tgtEl>
                                          <p:spTgt spid="5"/>
                                        </p:tgtEl>
                                        <p:attrNameLst>
                                          <p:attrName>ppt_w</p:attrName>
                                        </p:attrNameLst>
                                      </p:cBhvr>
                                      <p:tavLst>
                                        <p:tav tm="0">
                                          <p:val>
                                            <p:fltVal val="0"/>
                                          </p:val>
                                        </p:tav>
                                        <p:tav tm="100000">
                                          <p:val>
                                            <p:strVal val="#ppt_w"/>
                                          </p:val>
                                        </p:tav>
                                      </p:tavLst>
                                    </p:anim>
                                    <p:anim calcmode="lin" valueType="num">
                                      <p:cBhvr>
                                        <p:cTn id="114" dur="250" fill="hold"/>
                                        <p:tgtEl>
                                          <p:spTgt spid="5"/>
                                        </p:tgtEl>
                                        <p:attrNameLst>
                                          <p:attrName>ppt_h</p:attrName>
                                        </p:attrNameLst>
                                      </p:cBhvr>
                                      <p:tavLst>
                                        <p:tav tm="0">
                                          <p:val>
                                            <p:fltVal val="0"/>
                                          </p:val>
                                        </p:tav>
                                        <p:tav tm="100000">
                                          <p:val>
                                            <p:strVal val="#ppt_h"/>
                                          </p:val>
                                        </p:tav>
                                      </p:tavLst>
                                    </p:anim>
                                  </p:childTnLst>
                                </p:cTn>
                              </p:par>
                              <p:par>
                                <p:cTn id="115" presetID="23" presetClass="entr" presetSubtype="16" fill="hold" grpId="0" nodeType="withEffect">
                                  <p:stCondLst>
                                    <p:cond delay="0"/>
                                  </p:stCondLst>
                                  <p:childTnLst>
                                    <p:set>
                                      <p:cBhvr>
                                        <p:cTn id="116" dur="1" fill="hold">
                                          <p:stCondLst>
                                            <p:cond delay="0"/>
                                          </p:stCondLst>
                                        </p:cTn>
                                        <p:tgtEl>
                                          <p:spTgt spid="27"/>
                                        </p:tgtEl>
                                        <p:attrNameLst>
                                          <p:attrName>style.visibility</p:attrName>
                                        </p:attrNameLst>
                                      </p:cBhvr>
                                      <p:to>
                                        <p:strVal val="visible"/>
                                      </p:to>
                                    </p:set>
                                    <p:anim calcmode="lin" valueType="num">
                                      <p:cBhvr>
                                        <p:cTn id="117" dur="250" fill="hold"/>
                                        <p:tgtEl>
                                          <p:spTgt spid="27"/>
                                        </p:tgtEl>
                                        <p:attrNameLst>
                                          <p:attrName>ppt_w</p:attrName>
                                        </p:attrNameLst>
                                      </p:cBhvr>
                                      <p:tavLst>
                                        <p:tav tm="0">
                                          <p:val>
                                            <p:fltVal val="0"/>
                                          </p:val>
                                        </p:tav>
                                        <p:tav tm="100000">
                                          <p:val>
                                            <p:strVal val="#ppt_w"/>
                                          </p:val>
                                        </p:tav>
                                      </p:tavLst>
                                    </p:anim>
                                    <p:anim calcmode="lin" valueType="num">
                                      <p:cBhvr>
                                        <p:cTn id="118" dur="250" fill="hold"/>
                                        <p:tgtEl>
                                          <p:spTgt spid="27"/>
                                        </p:tgtEl>
                                        <p:attrNameLst>
                                          <p:attrName>ppt_h</p:attrName>
                                        </p:attrNameLst>
                                      </p:cBhvr>
                                      <p:tavLst>
                                        <p:tav tm="0">
                                          <p:val>
                                            <p:fltVal val="0"/>
                                          </p:val>
                                        </p:tav>
                                        <p:tav tm="100000">
                                          <p:val>
                                            <p:strVal val="#ppt_h"/>
                                          </p:val>
                                        </p:tav>
                                      </p:tavLst>
                                    </p:anim>
                                  </p:childTnLst>
                                </p:cTn>
                              </p:par>
                              <p:par>
                                <p:cTn id="119" presetID="3" presetClass="entr" presetSubtype="10" fill="hold" grpId="0" nodeType="withEffect">
                                  <p:stCondLst>
                                    <p:cond delay="0"/>
                                  </p:stCondLst>
                                  <p:childTnLst>
                                    <p:set>
                                      <p:cBhvr>
                                        <p:cTn id="120" dur="1" fill="hold">
                                          <p:stCondLst>
                                            <p:cond delay="0"/>
                                          </p:stCondLst>
                                        </p:cTn>
                                        <p:tgtEl>
                                          <p:spTgt spid="50"/>
                                        </p:tgtEl>
                                        <p:attrNameLst>
                                          <p:attrName>style.visibility</p:attrName>
                                        </p:attrNameLst>
                                      </p:cBhvr>
                                      <p:to>
                                        <p:strVal val="visible"/>
                                      </p:to>
                                    </p:set>
                                    <p:animEffect transition="in" filter="blinds(horizontal)">
                                      <p:cBhvr>
                                        <p:cTn id="121" dur="100"/>
                                        <p:tgtEl>
                                          <p:spTgt spid="50"/>
                                        </p:tgtEl>
                                      </p:cBhvr>
                                    </p:animEffect>
                                  </p:childTnLst>
                                </p:cTn>
                              </p:par>
                              <p:par>
                                <p:cTn id="122" presetID="53" presetClass="entr" presetSubtype="16"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 calcmode="lin" valueType="num">
                                      <p:cBhvr>
                                        <p:cTn id="124" dur="500" fill="hold"/>
                                        <p:tgtEl>
                                          <p:spTgt spid="53"/>
                                        </p:tgtEl>
                                        <p:attrNameLst>
                                          <p:attrName>ppt_w</p:attrName>
                                        </p:attrNameLst>
                                      </p:cBhvr>
                                      <p:tavLst>
                                        <p:tav tm="0">
                                          <p:val>
                                            <p:fltVal val="0"/>
                                          </p:val>
                                        </p:tav>
                                        <p:tav tm="100000">
                                          <p:val>
                                            <p:strVal val="#ppt_w"/>
                                          </p:val>
                                        </p:tav>
                                      </p:tavLst>
                                    </p:anim>
                                    <p:anim calcmode="lin" valueType="num">
                                      <p:cBhvr>
                                        <p:cTn id="125" dur="500" fill="hold"/>
                                        <p:tgtEl>
                                          <p:spTgt spid="53"/>
                                        </p:tgtEl>
                                        <p:attrNameLst>
                                          <p:attrName>ppt_h</p:attrName>
                                        </p:attrNameLst>
                                      </p:cBhvr>
                                      <p:tavLst>
                                        <p:tav tm="0">
                                          <p:val>
                                            <p:fltVal val="0"/>
                                          </p:val>
                                        </p:tav>
                                        <p:tav tm="100000">
                                          <p:val>
                                            <p:strVal val="#ppt_h"/>
                                          </p:val>
                                        </p:tav>
                                      </p:tavLst>
                                    </p:anim>
                                    <p:animEffect transition="in" filter="fade">
                                      <p:cBhvr>
                                        <p:cTn id="126" dur="500"/>
                                        <p:tgtEl>
                                          <p:spTgt spid="53"/>
                                        </p:tgtEl>
                                      </p:cBhvr>
                                    </p:animEffect>
                                  </p:childTnLst>
                                </p:cTn>
                              </p:par>
                              <p:par>
                                <p:cTn id="127" presetID="23" presetClass="entr" presetSubtype="16" fill="hold" grpId="0" nodeType="withEffect">
                                  <p:stCondLst>
                                    <p:cond delay="0"/>
                                  </p:stCondLst>
                                  <p:childTnLst>
                                    <p:set>
                                      <p:cBhvr>
                                        <p:cTn id="128" dur="1" fill="hold">
                                          <p:stCondLst>
                                            <p:cond delay="0"/>
                                          </p:stCondLst>
                                        </p:cTn>
                                        <p:tgtEl>
                                          <p:spTgt spid="51"/>
                                        </p:tgtEl>
                                        <p:attrNameLst>
                                          <p:attrName>style.visibility</p:attrName>
                                        </p:attrNameLst>
                                      </p:cBhvr>
                                      <p:to>
                                        <p:strVal val="visible"/>
                                      </p:to>
                                    </p:set>
                                    <p:anim calcmode="lin" valueType="num">
                                      <p:cBhvr>
                                        <p:cTn id="129" dur="250" fill="hold"/>
                                        <p:tgtEl>
                                          <p:spTgt spid="51"/>
                                        </p:tgtEl>
                                        <p:attrNameLst>
                                          <p:attrName>ppt_w</p:attrName>
                                        </p:attrNameLst>
                                      </p:cBhvr>
                                      <p:tavLst>
                                        <p:tav tm="0">
                                          <p:val>
                                            <p:fltVal val="0"/>
                                          </p:val>
                                        </p:tav>
                                        <p:tav tm="100000">
                                          <p:val>
                                            <p:strVal val="#ppt_w"/>
                                          </p:val>
                                        </p:tav>
                                      </p:tavLst>
                                    </p:anim>
                                    <p:anim calcmode="lin" valueType="num">
                                      <p:cBhvr>
                                        <p:cTn id="130" dur="250" fill="hold"/>
                                        <p:tgtEl>
                                          <p:spTgt spid="51"/>
                                        </p:tgtEl>
                                        <p:attrNameLst>
                                          <p:attrName>ppt_h</p:attrName>
                                        </p:attrNameLst>
                                      </p:cBhvr>
                                      <p:tavLst>
                                        <p:tav tm="0">
                                          <p:val>
                                            <p:fltVal val="0"/>
                                          </p:val>
                                        </p:tav>
                                        <p:tav tm="100000">
                                          <p:val>
                                            <p:strVal val="#ppt_h"/>
                                          </p:val>
                                        </p:tav>
                                      </p:tavLst>
                                    </p:anim>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grpId="0" nodeType="clickEffect">
                                  <p:stCondLst>
                                    <p:cond delay="0"/>
                                  </p:stCondLst>
                                  <p:childTnLst>
                                    <p:set>
                                      <p:cBhvr>
                                        <p:cTn id="134" dur="1" fill="hold">
                                          <p:stCondLst>
                                            <p:cond delay="0"/>
                                          </p:stCondLst>
                                        </p:cTn>
                                        <p:tgtEl>
                                          <p:spTgt spid="30"/>
                                        </p:tgtEl>
                                        <p:attrNameLst>
                                          <p:attrName>style.visibility</p:attrName>
                                        </p:attrNameLst>
                                      </p:cBhvr>
                                      <p:to>
                                        <p:strVal val="visible"/>
                                      </p:to>
                                    </p:set>
                                    <p:animEffect transition="in" filter="blinds(horizontal)">
                                      <p:cBhvr>
                                        <p:cTn id="135" dur="100"/>
                                        <p:tgtEl>
                                          <p:spTgt spid="30"/>
                                        </p:tgtEl>
                                      </p:cBhvr>
                                    </p:animEffect>
                                  </p:childTnLst>
                                </p:cTn>
                              </p:par>
                            </p:childTnLst>
                          </p:cTn>
                        </p:par>
                        <p:par>
                          <p:cTn id="136" fill="hold">
                            <p:stCondLst>
                              <p:cond delay="100"/>
                            </p:stCondLst>
                            <p:childTnLst>
                              <p:par>
                                <p:cTn id="137" presetID="3" presetClass="entr" presetSubtype="10" fill="hold" grpId="0" nodeType="afterEffect">
                                  <p:stCondLst>
                                    <p:cond delay="50"/>
                                  </p:stCondLst>
                                  <p:childTnLst>
                                    <p:set>
                                      <p:cBhvr>
                                        <p:cTn id="138" dur="1" fill="hold">
                                          <p:stCondLst>
                                            <p:cond delay="0"/>
                                          </p:stCondLst>
                                        </p:cTn>
                                        <p:tgtEl>
                                          <p:spTgt spid="31"/>
                                        </p:tgtEl>
                                        <p:attrNameLst>
                                          <p:attrName>style.visibility</p:attrName>
                                        </p:attrNameLst>
                                      </p:cBhvr>
                                      <p:to>
                                        <p:strVal val="visible"/>
                                      </p:to>
                                    </p:set>
                                    <p:animEffect transition="in" filter="blinds(horizontal)">
                                      <p:cBhvr>
                                        <p:cTn id="139" dur="100"/>
                                        <p:tgtEl>
                                          <p:spTgt spid="31"/>
                                        </p:tgtEl>
                                      </p:cBhvr>
                                    </p:animEffect>
                                  </p:childTnLst>
                                </p:cTn>
                              </p:par>
                            </p:childTnLst>
                          </p:cTn>
                        </p:par>
                        <p:par>
                          <p:cTn id="140" fill="hold">
                            <p:stCondLst>
                              <p:cond delay="250"/>
                            </p:stCondLst>
                            <p:childTnLst>
                              <p:par>
                                <p:cTn id="141" presetID="3" presetClass="entr" presetSubtype="10" fill="hold" grpId="0" nodeType="afterEffect">
                                  <p:stCondLst>
                                    <p:cond delay="50"/>
                                  </p:stCondLst>
                                  <p:childTnLst>
                                    <p:set>
                                      <p:cBhvr>
                                        <p:cTn id="142" dur="1" fill="hold">
                                          <p:stCondLst>
                                            <p:cond delay="0"/>
                                          </p:stCondLst>
                                        </p:cTn>
                                        <p:tgtEl>
                                          <p:spTgt spid="35"/>
                                        </p:tgtEl>
                                        <p:attrNameLst>
                                          <p:attrName>style.visibility</p:attrName>
                                        </p:attrNameLst>
                                      </p:cBhvr>
                                      <p:to>
                                        <p:strVal val="visible"/>
                                      </p:to>
                                    </p:set>
                                    <p:animEffect transition="in" filter="blinds(horizontal)">
                                      <p:cBhvr>
                                        <p:cTn id="143" dur="100"/>
                                        <p:tgtEl>
                                          <p:spTgt spid="35"/>
                                        </p:tgtEl>
                                      </p:cBhvr>
                                    </p:animEffect>
                                  </p:childTnLst>
                                </p:cTn>
                              </p:par>
                            </p:childTnLst>
                          </p:cTn>
                        </p:par>
                        <p:par>
                          <p:cTn id="144" fill="hold">
                            <p:stCondLst>
                              <p:cond delay="400"/>
                            </p:stCondLst>
                            <p:childTnLst>
                              <p:par>
                                <p:cTn id="145" presetID="3" presetClass="entr" presetSubtype="10" fill="hold" grpId="0" nodeType="afterEffect">
                                  <p:stCondLst>
                                    <p:cond delay="50"/>
                                  </p:stCondLst>
                                  <p:childTnLst>
                                    <p:set>
                                      <p:cBhvr>
                                        <p:cTn id="146" dur="1" fill="hold">
                                          <p:stCondLst>
                                            <p:cond delay="0"/>
                                          </p:stCondLst>
                                        </p:cTn>
                                        <p:tgtEl>
                                          <p:spTgt spid="32"/>
                                        </p:tgtEl>
                                        <p:attrNameLst>
                                          <p:attrName>style.visibility</p:attrName>
                                        </p:attrNameLst>
                                      </p:cBhvr>
                                      <p:to>
                                        <p:strVal val="visible"/>
                                      </p:to>
                                    </p:set>
                                    <p:animEffect transition="in" filter="blinds(horizontal)">
                                      <p:cBhvr>
                                        <p:cTn id="147" dur="100"/>
                                        <p:tgtEl>
                                          <p:spTgt spid="32"/>
                                        </p:tgtEl>
                                      </p:cBhvr>
                                    </p:animEffect>
                                  </p:childTnLst>
                                </p:cTn>
                              </p:par>
                            </p:childTnLst>
                          </p:cTn>
                        </p:par>
                        <p:par>
                          <p:cTn id="148" fill="hold">
                            <p:stCondLst>
                              <p:cond delay="550"/>
                            </p:stCondLst>
                            <p:childTnLst>
                              <p:par>
                                <p:cTn id="149" presetID="3" presetClass="entr" presetSubtype="10" fill="hold" grpId="0" nodeType="afterEffect">
                                  <p:stCondLst>
                                    <p:cond delay="50"/>
                                  </p:stCondLst>
                                  <p:childTnLst>
                                    <p:set>
                                      <p:cBhvr>
                                        <p:cTn id="150" dur="1" fill="hold">
                                          <p:stCondLst>
                                            <p:cond delay="0"/>
                                          </p:stCondLst>
                                        </p:cTn>
                                        <p:tgtEl>
                                          <p:spTgt spid="36"/>
                                        </p:tgtEl>
                                        <p:attrNameLst>
                                          <p:attrName>style.visibility</p:attrName>
                                        </p:attrNameLst>
                                      </p:cBhvr>
                                      <p:to>
                                        <p:strVal val="visible"/>
                                      </p:to>
                                    </p:set>
                                    <p:animEffect transition="in" filter="blinds(horizontal)">
                                      <p:cBhvr>
                                        <p:cTn id="151" dur="100"/>
                                        <p:tgtEl>
                                          <p:spTgt spid="36"/>
                                        </p:tgtEl>
                                      </p:cBhvr>
                                    </p:animEffect>
                                  </p:childTnLst>
                                </p:cTn>
                              </p:par>
                            </p:childTnLst>
                          </p:cTn>
                        </p:par>
                        <p:par>
                          <p:cTn id="152" fill="hold">
                            <p:stCondLst>
                              <p:cond delay="700"/>
                            </p:stCondLst>
                            <p:childTnLst>
                              <p:par>
                                <p:cTn id="153" presetID="3" presetClass="entr" presetSubtype="10" fill="hold" grpId="0" nodeType="afterEffect">
                                  <p:stCondLst>
                                    <p:cond delay="50"/>
                                  </p:stCondLst>
                                  <p:childTnLst>
                                    <p:set>
                                      <p:cBhvr>
                                        <p:cTn id="154" dur="1" fill="hold">
                                          <p:stCondLst>
                                            <p:cond delay="0"/>
                                          </p:stCondLst>
                                        </p:cTn>
                                        <p:tgtEl>
                                          <p:spTgt spid="37"/>
                                        </p:tgtEl>
                                        <p:attrNameLst>
                                          <p:attrName>style.visibility</p:attrName>
                                        </p:attrNameLst>
                                      </p:cBhvr>
                                      <p:to>
                                        <p:strVal val="visible"/>
                                      </p:to>
                                    </p:set>
                                    <p:animEffect transition="in" filter="blinds(horizontal)">
                                      <p:cBhvr>
                                        <p:cTn id="155" dur="100"/>
                                        <p:tgtEl>
                                          <p:spTgt spid="37"/>
                                        </p:tgtEl>
                                      </p:cBhvr>
                                    </p:animEffect>
                                  </p:childTnLst>
                                </p:cTn>
                              </p:par>
                              <p:par>
                                <p:cTn id="156" presetID="3" presetClass="entr" presetSubtype="10" fill="hold" grpId="0" nodeType="withEffect">
                                  <p:stCondLst>
                                    <p:cond delay="0"/>
                                  </p:stCondLst>
                                  <p:childTnLst>
                                    <p:set>
                                      <p:cBhvr>
                                        <p:cTn id="157" dur="1" fill="hold">
                                          <p:stCondLst>
                                            <p:cond delay="0"/>
                                          </p:stCondLst>
                                        </p:cTn>
                                        <p:tgtEl>
                                          <p:spTgt spid="48"/>
                                        </p:tgtEl>
                                        <p:attrNameLst>
                                          <p:attrName>style.visibility</p:attrName>
                                        </p:attrNameLst>
                                      </p:cBhvr>
                                      <p:to>
                                        <p:strVal val="visible"/>
                                      </p:to>
                                    </p:set>
                                    <p:animEffect transition="in" filter="blinds(horizontal)">
                                      <p:cBhvr>
                                        <p:cTn id="158" dur="100"/>
                                        <p:tgtEl>
                                          <p:spTgt spid="48"/>
                                        </p:tgtEl>
                                      </p:cBhvr>
                                    </p:animEffect>
                                  </p:childTnLst>
                                </p:cTn>
                              </p:par>
                            </p:childTnLst>
                          </p:cTn>
                        </p:par>
                        <p:par>
                          <p:cTn id="159" fill="hold">
                            <p:stCondLst>
                              <p:cond delay="850"/>
                            </p:stCondLst>
                            <p:childTnLst>
                              <p:par>
                                <p:cTn id="160" presetID="3" presetClass="entr" presetSubtype="10" fill="hold" grpId="0" nodeType="afterEffect">
                                  <p:stCondLst>
                                    <p:cond delay="0"/>
                                  </p:stCondLst>
                                  <p:childTnLst>
                                    <p:set>
                                      <p:cBhvr>
                                        <p:cTn id="161" dur="1" fill="hold">
                                          <p:stCondLst>
                                            <p:cond delay="0"/>
                                          </p:stCondLst>
                                        </p:cTn>
                                        <p:tgtEl>
                                          <p:spTgt spid="52"/>
                                        </p:tgtEl>
                                        <p:attrNameLst>
                                          <p:attrName>style.visibility</p:attrName>
                                        </p:attrNameLst>
                                      </p:cBhvr>
                                      <p:to>
                                        <p:strVal val="visible"/>
                                      </p:to>
                                    </p:set>
                                    <p:animEffect transition="in" filter="blinds(horizontal)">
                                      <p:cBhvr>
                                        <p:cTn id="162" dur="100"/>
                                        <p:tgtEl>
                                          <p:spTgt spid="52"/>
                                        </p:tgtEl>
                                      </p:cBhvr>
                                    </p:animEffect>
                                  </p:childTnLst>
                                </p:cTn>
                              </p:par>
                              <p:par>
                                <p:cTn id="163" presetID="42" presetClass="entr" presetSubtype="0" fill="hold" nodeType="withEffect">
                                  <p:stCondLst>
                                    <p:cond delay="250"/>
                                  </p:stCondLst>
                                  <p:childTnLst>
                                    <p:set>
                                      <p:cBhvr>
                                        <p:cTn id="164" dur="1" fill="hold">
                                          <p:stCondLst>
                                            <p:cond delay="0"/>
                                          </p:stCondLst>
                                        </p:cTn>
                                        <p:tgtEl>
                                          <p:spTgt spid="44"/>
                                        </p:tgtEl>
                                        <p:attrNameLst>
                                          <p:attrName>style.visibility</p:attrName>
                                        </p:attrNameLst>
                                      </p:cBhvr>
                                      <p:to>
                                        <p:strVal val="visible"/>
                                      </p:to>
                                    </p:set>
                                    <p:animEffect transition="in" filter="fade">
                                      <p:cBhvr>
                                        <p:cTn id="165" dur="1000"/>
                                        <p:tgtEl>
                                          <p:spTgt spid="44"/>
                                        </p:tgtEl>
                                      </p:cBhvr>
                                    </p:animEffect>
                                    <p:anim calcmode="lin" valueType="num">
                                      <p:cBhvr>
                                        <p:cTn id="166" dur="1000" fill="hold"/>
                                        <p:tgtEl>
                                          <p:spTgt spid="44"/>
                                        </p:tgtEl>
                                        <p:attrNameLst>
                                          <p:attrName>ppt_x</p:attrName>
                                        </p:attrNameLst>
                                      </p:cBhvr>
                                      <p:tavLst>
                                        <p:tav tm="0">
                                          <p:val>
                                            <p:strVal val="#ppt_x"/>
                                          </p:val>
                                        </p:tav>
                                        <p:tav tm="100000">
                                          <p:val>
                                            <p:strVal val="#ppt_x"/>
                                          </p:val>
                                        </p:tav>
                                      </p:tavLst>
                                    </p:anim>
                                    <p:anim calcmode="lin" valueType="num">
                                      <p:cBhvr>
                                        <p:cTn id="167" dur="1000" fill="hold"/>
                                        <p:tgtEl>
                                          <p:spTgt spid="44"/>
                                        </p:tgtEl>
                                        <p:attrNameLst>
                                          <p:attrName>ppt_y</p:attrName>
                                        </p:attrNameLst>
                                      </p:cBhvr>
                                      <p:tavLst>
                                        <p:tav tm="0">
                                          <p:val>
                                            <p:strVal val="#ppt_y+.1"/>
                                          </p:val>
                                        </p:tav>
                                        <p:tav tm="100000">
                                          <p:val>
                                            <p:strVal val="#ppt_y"/>
                                          </p:val>
                                        </p:tav>
                                      </p:tavLst>
                                    </p:anim>
                                  </p:childTnLst>
                                </p:cTn>
                              </p:par>
                              <p:par>
                                <p:cTn id="168" presetID="42" presetClass="entr" presetSubtype="0" fill="hold" grpId="0" nodeType="withEffect">
                                  <p:stCondLst>
                                    <p:cond delay="250"/>
                                  </p:stCondLst>
                                  <p:childTnLst>
                                    <p:set>
                                      <p:cBhvr>
                                        <p:cTn id="169" dur="1" fill="hold">
                                          <p:stCondLst>
                                            <p:cond delay="0"/>
                                          </p:stCondLst>
                                        </p:cTn>
                                        <p:tgtEl>
                                          <p:spTgt spid="42"/>
                                        </p:tgtEl>
                                        <p:attrNameLst>
                                          <p:attrName>style.visibility</p:attrName>
                                        </p:attrNameLst>
                                      </p:cBhvr>
                                      <p:to>
                                        <p:strVal val="visible"/>
                                      </p:to>
                                    </p:set>
                                    <p:animEffect transition="in" filter="fade">
                                      <p:cBhvr>
                                        <p:cTn id="170" dur="1000"/>
                                        <p:tgtEl>
                                          <p:spTgt spid="42"/>
                                        </p:tgtEl>
                                      </p:cBhvr>
                                    </p:animEffect>
                                    <p:anim calcmode="lin" valueType="num">
                                      <p:cBhvr>
                                        <p:cTn id="171" dur="1000" fill="hold"/>
                                        <p:tgtEl>
                                          <p:spTgt spid="42"/>
                                        </p:tgtEl>
                                        <p:attrNameLst>
                                          <p:attrName>ppt_x</p:attrName>
                                        </p:attrNameLst>
                                      </p:cBhvr>
                                      <p:tavLst>
                                        <p:tav tm="0">
                                          <p:val>
                                            <p:strVal val="#ppt_x"/>
                                          </p:val>
                                        </p:tav>
                                        <p:tav tm="100000">
                                          <p:val>
                                            <p:strVal val="#ppt_x"/>
                                          </p:val>
                                        </p:tav>
                                      </p:tavLst>
                                    </p:anim>
                                    <p:anim calcmode="lin" valueType="num">
                                      <p:cBhvr>
                                        <p:cTn id="172"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24"/>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3" grpId="0" animBg="1"/>
      <p:bldP spid="16" grpId="0" animBg="1"/>
      <p:bldP spid="18" grpId="0" animBg="1"/>
      <p:bldP spid="20" grpId="0" animBg="1"/>
      <p:bldP spid="23" grpId="0" animBg="1"/>
      <p:bldP spid="25" grpId="0"/>
      <p:bldP spid="26" grpId="0"/>
      <p:bldP spid="27" grpId="0"/>
      <p:bldP spid="28" grpId="0"/>
      <p:bldP spid="29" grpId="0"/>
      <p:bldP spid="30" grpId="0" animBg="1"/>
      <p:bldP spid="31" grpId="0" animBg="1"/>
      <p:bldP spid="32" grpId="0" animBg="1"/>
      <p:bldP spid="33" grpId="0"/>
      <p:bldP spid="35" grpId="0" animBg="1"/>
      <p:bldP spid="36" grpId="0" animBg="1"/>
      <p:bldP spid="37" grpId="0" animBg="1"/>
      <p:bldP spid="46" grpId="0" animBg="1"/>
      <p:bldP spid="47" grpId="0"/>
      <p:bldP spid="48" grpId="0" animBg="1"/>
      <p:bldP spid="50" grpId="0" animBg="1"/>
      <p:bldP spid="51" grpId="0"/>
      <p:bldP spid="52" grpId="0" animBg="1"/>
      <p:bldP spid="53" grpId="0" animBg="1"/>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DD5E644-D20F-4470-A6BF-85A6915D17EA}"/>
              </a:ext>
            </a:extLst>
          </p:cNvPr>
          <p:cNvGrpSpPr/>
          <p:nvPr/>
        </p:nvGrpSpPr>
        <p:grpSpPr>
          <a:xfrm>
            <a:off x="731871" y="1659138"/>
            <a:ext cx="2774331" cy="1043772"/>
            <a:chOff x="716721" y="1626753"/>
            <a:chExt cx="2720179" cy="1023399"/>
          </a:xfrm>
        </p:grpSpPr>
        <p:sp>
          <p:nvSpPr>
            <p:cNvPr id="61" name="TextBox 60">
              <a:extLst>
                <a:ext uri="{FF2B5EF4-FFF2-40B4-BE49-F238E27FC236}">
                  <a16:creationId xmlns:a16="http://schemas.microsoft.com/office/drawing/2014/main" id="{AFC60EAC-6FA1-467C-A952-7B5F4A5623A4}"/>
                </a:ext>
              </a:extLst>
            </p:cNvPr>
            <p:cNvSpPr txBox="1"/>
            <p:nvPr/>
          </p:nvSpPr>
          <p:spPr>
            <a:xfrm>
              <a:off x="1281610" y="1668355"/>
              <a:ext cx="955900" cy="343492"/>
            </a:xfrm>
            <a:prstGeom prst="rect">
              <a:avLst/>
            </a:prstGeom>
            <a:noFill/>
            <a:ln>
              <a:noFill/>
            </a:ln>
          </p:spPr>
          <p:txBody>
            <a:bodyPr wrap="square" rtlCol="0">
              <a:spAutoFit/>
            </a:bodyPr>
            <a:lstStyle/>
            <a:p>
              <a:pPr defTabSz="932384">
                <a:defRPr/>
              </a:pPr>
              <a:r>
                <a:rPr lang="en-US" sz="1632" dirty="0">
                  <a:solidFill>
                    <a:srgbClr val="2F2F2F"/>
                  </a:solidFill>
                  <a:latin typeface="Segoe UI" charset="0"/>
                  <a:ea typeface="Segoe UI" charset="0"/>
                  <a:cs typeface="Segoe UI" charset="0"/>
                </a:rPr>
                <a:t>Tabs</a:t>
              </a:r>
            </a:p>
          </p:txBody>
        </p:sp>
        <p:sp>
          <p:nvSpPr>
            <p:cNvPr id="62" name="Text Placeholder 43">
              <a:extLst>
                <a:ext uri="{FF2B5EF4-FFF2-40B4-BE49-F238E27FC236}">
                  <a16:creationId xmlns:a16="http://schemas.microsoft.com/office/drawing/2014/main" id="{65E3B14C-D15A-410E-B4CA-260FC4BEBE08}"/>
                </a:ext>
              </a:extLst>
            </p:cNvPr>
            <p:cNvSpPr txBox="1">
              <a:spLocks/>
            </p:cNvSpPr>
            <p:nvPr/>
          </p:nvSpPr>
          <p:spPr>
            <a:xfrm>
              <a:off x="1281609" y="2081460"/>
              <a:ext cx="2155291"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049">
                <a:lnSpc>
                  <a:spcPts val="1398"/>
                </a:lnSpc>
                <a:spcBef>
                  <a:spcPts val="1020"/>
                </a:spcBef>
                <a:buNone/>
                <a:defRPr/>
              </a:pPr>
              <a:r>
                <a:rPr lang="en-US" sz="1122" dirty="0">
                  <a:solidFill>
                    <a:srgbClr val="2F2F2F"/>
                  </a:solidFill>
                  <a:latin typeface="Segoe UI" charset="0"/>
                  <a:ea typeface="Segoe UI" charset="0"/>
                  <a:cs typeface="Segoe UI" charset="0"/>
                </a:rPr>
                <a:t>Surface rich content within Teams</a:t>
              </a:r>
            </a:p>
          </p:txBody>
        </p:sp>
        <p:pic>
          <p:nvPicPr>
            <p:cNvPr id="63" name="Picture 62" descr="12Tabs_Wht@2x.png">
              <a:extLst>
                <a:ext uri="{FF2B5EF4-FFF2-40B4-BE49-F238E27FC236}">
                  <a16:creationId xmlns:a16="http://schemas.microsoft.com/office/drawing/2014/main" id="{B9F457C9-E075-45ED-9601-7FF8536F64C7}"/>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artisticGlowEdges trans="40000" smoothness="10"/>
                      </a14:imgEffect>
                      <a14:imgEffect>
                        <a14:saturation sat="400000"/>
                      </a14:imgEffect>
                    </a14:imgLayer>
                  </a14:imgProps>
                </a:ext>
              </a:extLst>
            </a:blip>
            <a:stretch>
              <a:fillRect/>
            </a:stretch>
          </p:blipFill>
          <p:spPr>
            <a:xfrm>
              <a:off x="716721" y="1626753"/>
              <a:ext cx="445224" cy="445224"/>
            </a:xfrm>
            <a:prstGeom prst="rect">
              <a:avLst/>
            </a:prstGeom>
            <a:ln>
              <a:noFill/>
            </a:ln>
          </p:spPr>
        </p:pic>
      </p:grpSp>
      <p:sp>
        <p:nvSpPr>
          <p:cNvPr id="32" name="Title 1">
            <a:extLst>
              <a:ext uri="{FF2B5EF4-FFF2-40B4-BE49-F238E27FC236}">
                <a16:creationId xmlns:a16="http://schemas.microsoft.com/office/drawing/2014/main" id="{DB61775D-E1FB-4486-BF15-D115761B6579}"/>
              </a:ext>
            </a:extLst>
          </p:cNvPr>
          <p:cNvSpPr>
            <a:spLocks noGrp="1"/>
          </p:cNvSpPr>
          <p:nvPr>
            <p:ph type="title"/>
          </p:nvPr>
        </p:nvSpPr>
        <p:spPr>
          <a:xfrm>
            <a:off x="453278" y="223212"/>
            <a:ext cx="11529916" cy="405459"/>
          </a:xfrm>
        </p:spPr>
        <p:txBody>
          <a:bodyPr/>
          <a:lstStyle/>
          <a:p>
            <a:r>
              <a:rPr lang="en-US" sz="3200" spc="-150" dirty="0">
                <a:gradFill>
                  <a:gsLst>
                    <a:gs pos="1250">
                      <a:schemeClr val="tx1"/>
                    </a:gs>
                    <a:gs pos="100000">
                      <a:schemeClr val="tx1"/>
                    </a:gs>
                  </a:gsLst>
                  <a:lin ang="5400000" scaled="0"/>
                </a:gradFill>
              </a:rPr>
              <a:t>Microsoft Teams provides a powerful and extensible platform</a:t>
            </a:r>
          </a:p>
        </p:txBody>
      </p:sp>
      <p:sp>
        <p:nvSpPr>
          <p:cNvPr id="43" name="TextBox 42">
            <a:extLst>
              <a:ext uri="{FF2B5EF4-FFF2-40B4-BE49-F238E27FC236}">
                <a16:creationId xmlns:a16="http://schemas.microsoft.com/office/drawing/2014/main" id="{ADBD6551-3F09-411F-8FEB-D4FCF480A55E}"/>
              </a:ext>
            </a:extLst>
          </p:cNvPr>
          <p:cNvSpPr txBox="1"/>
          <p:nvPr/>
        </p:nvSpPr>
        <p:spPr>
          <a:xfrm>
            <a:off x="8396469" y="961814"/>
            <a:ext cx="3566626" cy="374846"/>
          </a:xfrm>
          <a:prstGeom prst="rect">
            <a:avLst/>
          </a:prstGeom>
          <a:noFill/>
          <a:ln>
            <a:noFill/>
          </a:ln>
        </p:spPr>
        <p:txBody>
          <a:bodyPr wrap="square" rtlCol="0">
            <a:spAutoFit/>
          </a:bodyPr>
          <a:lstStyle/>
          <a:p>
            <a:pPr defTabSz="932384">
              <a:defRPr/>
            </a:pPr>
            <a:r>
              <a:rPr lang="en-US" sz="1836" dirty="0">
                <a:solidFill>
                  <a:srgbClr val="0078D4"/>
                </a:solidFill>
                <a:latin typeface="Segoe UI" charset="0"/>
                <a:ea typeface="Segoe UI" charset="0"/>
                <a:cs typeface="Segoe UI" charset="0"/>
              </a:rPr>
              <a:t>Distribute and manage your app</a:t>
            </a:r>
          </a:p>
        </p:txBody>
      </p:sp>
      <p:grpSp>
        <p:nvGrpSpPr>
          <p:cNvPr id="6" name="Group 5">
            <a:extLst>
              <a:ext uri="{FF2B5EF4-FFF2-40B4-BE49-F238E27FC236}">
                <a16:creationId xmlns:a16="http://schemas.microsoft.com/office/drawing/2014/main" id="{642AEB0E-9275-48C1-8E71-961D7A9C57FC}"/>
              </a:ext>
            </a:extLst>
          </p:cNvPr>
          <p:cNvGrpSpPr/>
          <p:nvPr/>
        </p:nvGrpSpPr>
        <p:grpSpPr>
          <a:xfrm>
            <a:off x="3881574" y="1659138"/>
            <a:ext cx="2825701" cy="1001343"/>
            <a:chOff x="3804945" y="1626754"/>
            <a:chExt cx="2770547" cy="981798"/>
          </a:xfrm>
        </p:grpSpPr>
        <p:sp>
          <p:nvSpPr>
            <p:cNvPr id="49" name="TextBox 48">
              <a:extLst>
                <a:ext uri="{FF2B5EF4-FFF2-40B4-BE49-F238E27FC236}">
                  <a16:creationId xmlns:a16="http://schemas.microsoft.com/office/drawing/2014/main" id="{5A0C636E-1C41-4220-87DB-680EB77D0FAE}"/>
                </a:ext>
              </a:extLst>
            </p:cNvPr>
            <p:cNvSpPr txBox="1"/>
            <p:nvPr/>
          </p:nvSpPr>
          <p:spPr>
            <a:xfrm>
              <a:off x="4384358" y="1626754"/>
              <a:ext cx="1360960" cy="343492"/>
            </a:xfrm>
            <a:prstGeom prst="rect">
              <a:avLst/>
            </a:prstGeom>
            <a:noFill/>
            <a:ln>
              <a:noFill/>
            </a:ln>
          </p:spPr>
          <p:txBody>
            <a:bodyPr wrap="square" rtlCol="0">
              <a:spAutoFit/>
            </a:bodyPr>
            <a:lstStyle/>
            <a:p>
              <a:pPr defTabSz="932384">
                <a:defRPr/>
              </a:pPr>
              <a:r>
                <a:rPr lang="en-US" sz="1632" dirty="0">
                  <a:solidFill>
                    <a:srgbClr val="2F2F2F"/>
                  </a:solidFill>
                  <a:latin typeface="Segoe UI" charset="0"/>
                  <a:ea typeface="Segoe UI" charset="0"/>
                  <a:cs typeface="Segoe UI" charset="0"/>
                </a:rPr>
                <a:t>Bots</a:t>
              </a:r>
            </a:p>
          </p:txBody>
        </p:sp>
        <p:sp>
          <p:nvSpPr>
            <p:cNvPr id="50" name="Text Placeholder 43">
              <a:extLst>
                <a:ext uri="{FF2B5EF4-FFF2-40B4-BE49-F238E27FC236}">
                  <a16:creationId xmlns:a16="http://schemas.microsoft.com/office/drawing/2014/main" id="{68F9909E-D552-4657-B6ED-550B43BE39C3}"/>
                </a:ext>
              </a:extLst>
            </p:cNvPr>
            <p:cNvSpPr txBox="1">
              <a:spLocks/>
            </p:cNvSpPr>
            <p:nvPr/>
          </p:nvSpPr>
          <p:spPr>
            <a:xfrm>
              <a:off x="4384357" y="2039860"/>
              <a:ext cx="2191135"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049">
                <a:lnSpc>
                  <a:spcPts val="1398"/>
                </a:lnSpc>
                <a:spcBef>
                  <a:spcPts val="1020"/>
                </a:spcBef>
                <a:buNone/>
                <a:defRPr/>
              </a:pPr>
              <a:r>
                <a:rPr lang="en-US" sz="1122">
                  <a:solidFill>
                    <a:srgbClr val="2F2F2F"/>
                  </a:solidFill>
                  <a:latin typeface="Segoe UI" charset="0"/>
                  <a:ea typeface="Segoe UI" charset="0"/>
                  <a:cs typeface="Segoe UI" charset="0"/>
                </a:rPr>
                <a:t>Help users get tasks done in conversations</a:t>
              </a:r>
            </a:p>
          </p:txBody>
        </p:sp>
        <p:sp>
          <p:nvSpPr>
            <p:cNvPr id="35" name="bot_3" title="Icon of two chevron brackets with two dots between them">
              <a:extLst>
                <a:ext uri="{FF2B5EF4-FFF2-40B4-BE49-F238E27FC236}">
                  <a16:creationId xmlns:a16="http://schemas.microsoft.com/office/drawing/2014/main" id="{20023678-273E-42F6-9294-0462B864B84C}"/>
                </a:ext>
              </a:extLst>
            </p:cNvPr>
            <p:cNvSpPr>
              <a:spLocks noChangeAspect="1" noEditPoints="1"/>
            </p:cNvSpPr>
            <p:nvPr/>
          </p:nvSpPr>
          <p:spPr bwMode="auto">
            <a:xfrm>
              <a:off x="3804945" y="1684990"/>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grpSp>
      <p:grpSp>
        <p:nvGrpSpPr>
          <p:cNvPr id="8" name="Group 7">
            <a:extLst>
              <a:ext uri="{FF2B5EF4-FFF2-40B4-BE49-F238E27FC236}">
                <a16:creationId xmlns:a16="http://schemas.microsoft.com/office/drawing/2014/main" id="{F654F4E3-967B-4976-8FD6-C585390DD461}"/>
              </a:ext>
            </a:extLst>
          </p:cNvPr>
          <p:cNvGrpSpPr/>
          <p:nvPr/>
        </p:nvGrpSpPr>
        <p:grpSpPr>
          <a:xfrm>
            <a:off x="3920169" y="4304559"/>
            <a:ext cx="2787105" cy="1002828"/>
            <a:chOff x="3842788" y="4220539"/>
            <a:chExt cx="2732704" cy="983254"/>
          </a:xfrm>
        </p:grpSpPr>
        <p:sp>
          <p:nvSpPr>
            <p:cNvPr id="36" name="speech_4" title="Icon of a chat bubble with a video camera inside">
              <a:extLst>
                <a:ext uri="{FF2B5EF4-FFF2-40B4-BE49-F238E27FC236}">
                  <a16:creationId xmlns:a16="http://schemas.microsoft.com/office/drawing/2014/main" id="{62BD3707-13E1-49F1-9544-69F8FFEFDDA9}"/>
                </a:ext>
              </a:extLst>
            </p:cNvPr>
            <p:cNvSpPr>
              <a:spLocks noChangeAspect="1" noEditPoints="1"/>
            </p:cNvSpPr>
            <p:nvPr/>
          </p:nvSpPr>
          <p:spPr bwMode="auto">
            <a:xfrm>
              <a:off x="3842788" y="4276353"/>
              <a:ext cx="411719" cy="365760"/>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r>
                <a:rPr lang="en-US" sz="1632" dirty="0">
                  <a:gradFill>
                    <a:gsLst>
                      <a:gs pos="0">
                        <a:srgbClr val="505050"/>
                      </a:gs>
                      <a:gs pos="100000">
                        <a:srgbClr val="505050"/>
                      </a:gs>
                    </a:gsLst>
                  </a:gradFill>
                  <a:latin typeface="Segoe UI"/>
                </a:rPr>
                <a:t>Q</a:t>
              </a:r>
            </a:p>
          </p:txBody>
        </p:sp>
        <p:sp>
          <p:nvSpPr>
            <p:cNvPr id="37" name="TextBox 36">
              <a:extLst>
                <a:ext uri="{FF2B5EF4-FFF2-40B4-BE49-F238E27FC236}">
                  <a16:creationId xmlns:a16="http://schemas.microsoft.com/office/drawing/2014/main" id="{8FB2C9EE-2F0D-414B-AEDE-365FD330777C}"/>
                </a:ext>
              </a:extLst>
            </p:cNvPr>
            <p:cNvSpPr txBox="1"/>
            <p:nvPr/>
          </p:nvSpPr>
          <p:spPr>
            <a:xfrm>
              <a:off x="4384357" y="4220539"/>
              <a:ext cx="1711643" cy="343492"/>
            </a:xfrm>
            <a:prstGeom prst="rect">
              <a:avLst/>
            </a:prstGeom>
            <a:noFill/>
            <a:ln>
              <a:noFill/>
            </a:ln>
          </p:spPr>
          <p:txBody>
            <a:bodyPr wrap="square" rtlCol="0">
              <a:spAutoFit/>
            </a:bodyPr>
            <a:lstStyle/>
            <a:p>
              <a:pPr defTabSz="932384">
                <a:defRPr/>
              </a:pPr>
              <a:r>
                <a:rPr lang="en-US" sz="1632" dirty="0">
                  <a:solidFill>
                    <a:srgbClr val="2F2F2F"/>
                  </a:solidFill>
                  <a:latin typeface="Segoe UI" charset="0"/>
                  <a:ea typeface="Segoe UI" charset="0"/>
                  <a:cs typeface="Segoe UI" charset="0"/>
                </a:rPr>
                <a:t>Voice and video</a:t>
              </a:r>
            </a:p>
          </p:txBody>
        </p:sp>
        <p:sp>
          <p:nvSpPr>
            <p:cNvPr id="38" name="Text Placeholder 43">
              <a:extLst>
                <a:ext uri="{FF2B5EF4-FFF2-40B4-BE49-F238E27FC236}">
                  <a16:creationId xmlns:a16="http://schemas.microsoft.com/office/drawing/2014/main" id="{D4476F14-A37E-4EDE-9CBB-C4DB1F2E6705}"/>
                </a:ext>
              </a:extLst>
            </p:cNvPr>
            <p:cNvSpPr txBox="1">
              <a:spLocks/>
            </p:cNvSpPr>
            <p:nvPr/>
          </p:nvSpPr>
          <p:spPr>
            <a:xfrm>
              <a:off x="4384357" y="4635101"/>
              <a:ext cx="2191135"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049">
                <a:lnSpc>
                  <a:spcPts val="1398"/>
                </a:lnSpc>
                <a:spcBef>
                  <a:spcPts val="1020"/>
                </a:spcBef>
                <a:buNone/>
                <a:defRPr/>
              </a:pPr>
              <a:r>
                <a:rPr lang="en-US" sz="1122">
                  <a:solidFill>
                    <a:srgbClr val="2F2F2F"/>
                  </a:solidFill>
                  <a:latin typeface="Segoe UI" charset="0"/>
                  <a:ea typeface="Segoe UI" charset="0"/>
                  <a:cs typeface="Segoe UI" charset="0"/>
                </a:rPr>
                <a:t>Add rich calling and meeting automation and media</a:t>
              </a:r>
            </a:p>
          </p:txBody>
        </p:sp>
      </p:grpSp>
      <p:grpSp>
        <p:nvGrpSpPr>
          <p:cNvPr id="4" name="Group 3">
            <a:extLst>
              <a:ext uri="{FF2B5EF4-FFF2-40B4-BE49-F238E27FC236}">
                <a16:creationId xmlns:a16="http://schemas.microsoft.com/office/drawing/2014/main" id="{78C34419-18C4-4BF8-A49A-6472F294DBB9}"/>
              </a:ext>
            </a:extLst>
          </p:cNvPr>
          <p:cNvGrpSpPr/>
          <p:nvPr/>
        </p:nvGrpSpPr>
        <p:grpSpPr>
          <a:xfrm>
            <a:off x="783978" y="2943282"/>
            <a:ext cx="2722224" cy="998793"/>
            <a:chOff x="767811" y="2885833"/>
            <a:chExt cx="2669089" cy="979298"/>
          </a:xfrm>
        </p:grpSpPr>
        <p:sp>
          <p:nvSpPr>
            <p:cNvPr id="57" name="TextBox 56">
              <a:extLst>
                <a:ext uri="{FF2B5EF4-FFF2-40B4-BE49-F238E27FC236}">
                  <a16:creationId xmlns:a16="http://schemas.microsoft.com/office/drawing/2014/main" id="{A09AE69B-006F-463B-96DF-DE12031C777D}"/>
                </a:ext>
              </a:extLst>
            </p:cNvPr>
            <p:cNvSpPr txBox="1"/>
            <p:nvPr/>
          </p:nvSpPr>
          <p:spPr>
            <a:xfrm>
              <a:off x="1281610" y="2885833"/>
              <a:ext cx="2155290" cy="336788"/>
            </a:xfrm>
            <a:prstGeom prst="rect">
              <a:avLst/>
            </a:prstGeom>
            <a:noFill/>
            <a:ln>
              <a:noFill/>
            </a:ln>
          </p:spPr>
          <p:txBody>
            <a:bodyPr wrap="square" rtlCol="0">
              <a:spAutoFit/>
            </a:bodyPr>
            <a:lstStyle/>
            <a:p>
              <a:pPr defTabSz="932384">
                <a:defRPr/>
              </a:pPr>
              <a:r>
                <a:rPr lang="en-US" sz="1632" dirty="0">
                  <a:solidFill>
                    <a:srgbClr val="2F2F2F"/>
                  </a:solidFill>
                  <a:latin typeface="Segoe UI" charset="0"/>
                  <a:ea typeface="Segoe UI" charset="0"/>
                  <a:cs typeface="Segoe UI" charset="0"/>
                </a:rPr>
                <a:t>Messaging Extensions</a:t>
              </a:r>
            </a:p>
          </p:txBody>
        </p:sp>
        <p:sp>
          <p:nvSpPr>
            <p:cNvPr id="58" name="Text Placeholder 43">
              <a:extLst>
                <a:ext uri="{FF2B5EF4-FFF2-40B4-BE49-F238E27FC236}">
                  <a16:creationId xmlns:a16="http://schemas.microsoft.com/office/drawing/2014/main" id="{9AEE49C0-1F27-4CD5-A43B-976A070FDF74}"/>
                </a:ext>
              </a:extLst>
            </p:cNvPr>
            <p:cNvSpPr txBox="1">
              <a:spLocks/>
            </p:cNvSpPr>
            <p:nvPr/>
          </p:nvSpPr>
          <p:spPr>
            <a:xfrm>
              <a:off x="1281610" y="3296439"/>
              <a:ext cx="2155290"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049">
                <a:lnSpc>
                  <a:spcPts val="1398"/>
                </a:lnSpc>
                <a:spcBef>
                  <a:spcPts val="1020"/>
                </a:spcBef>
                <a:buNone/>
                <a:defRPr/>
              </a:pPr>
              <a:r>
                <a:rPr lang="en-US" sz="1122">
                  <a:solidFill>
                    <a:srgbClr val="2F2F2F"/>
                  </a:solidFill>
                  <a:latin typeface="Segoe UI" charset="0"/>
                  <a:ea typeface="Segoe UI" charset="0"/>
                  <a:cs typeface="Segoe UI" charset="0"/>
                </a:rPr>
                <a:t>Allow users to query and share rich cards in conversations</a:t>
              </a:r>
            </a:p>
          </p:txBody>
        </p:sp>
        <p:sp>
          <p:nvSpPr>
            <p:cNvPr id="47" name="PageEdit_EFB8" title="Icon of a document with a pencil on top of it">
              <a:extLst>
                <a:ext uri="{FF2B5EF4-FFF2-40B4-BE49-F238E27FC236}">
                  <a16:creationId xmlns:a16="http://schemas.microsoft.com/office/drawing/2014/main" id="{87B956D0-65E0-4D9E-BECA-F634446229A7}"/>
                </a:ext>
              </a:extLst>
            </p:cNvPr>
            <p:cNvSpPr>
              <a:spLocks noChangeAspect="1" noEditPoints="1"/>
            </p:cNvSpPr>
            <p:nvPr/>
          </p:nvSpPr>
          <p:spPr bwMode="auto">
            <a:xfrm>
              <a:off x="767811" y="2904405"/>
              <a:ext cx="343044" cy="3657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grpSp>
      <p:sp>
        <p:nvSpPr>
          <p:cNvPr id="65" name="Text Placeholder 43">
            <a:extLst>
              <a:ext uri="{FF2B5EF4-FFF2-40B4-BE49-F238E27FC236}">
                <a16:creationId xmlns:a16="http://schemas.microsoft.com/office/drawing/2014/main" id="{5DF96036-549D-4B7E-892B-ECFC3CD57E1F}"/>
              </a:ext>
            </a:extLst>
          </p:cNvPr>
          <p:cNvSpPr txBox="1">
            <a:spLocks/>
          </p:cNvSpPr>
          <p:nvPr/>
        </p:nvSpPr>
        <p:spPr>
          <a:xfrm>
            <a:off x="1733399" y="6018756"/>
            <a:ext cx="5163834" cy="58001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049">
              <a:lnSpc>
                <a:spcPts val="1398"/>
              </a:lnSpc>
              <a:spcBef>
                <a:spcPts val="1020"/>
              </a:spcBef>
              <a:buNone/>
              <a:defRPr/>
            </a:pPr>
            <a:r>
              <a:rPr lang="en-US" sz="1122">
                <a:solidFill>
                  <a:srgbClr val="2F2F2F"/>
                </a:solidFill>
                <a:latin typeface="Segoe UI" charset="0"/>
                <a:ea typeface="Segoe UI" charset="0"/>
                <a:cs typeface="Segoe UI" charset="0"/>
              </a:rPr>
              <a:t>Power your apps using Graph. Build intelligence and connect to data that drives productivity</a:t>
            </a:r>
          </a:p>
        </p:txBody>
      </p:sp>
      <p:sp>
        <p:nvSpPr>
          <p:cNvPr id="66" name="TextBox 65">
            <a:extLst>
              <a:ext uri="{FF2B5EF4-FFF2-40B4-BE49-F238E27FC236}">
                <a16:creationId xmlns:a16="http://schemas.microsoft.com/office/drawing/2014/main" id="{B1CA801D-E18B-402E-A3A1-B6690C2C081B}"/>
              </a:ext>
            </a:extLst>
          </p:cNvPr>
          <p:cNvSpPr txBox="1"/>
          <p:nvPr/>
        </p:nvSpPr>
        <p:spPr>
          <a:xfrm>
            <a:off x="1733400" y="5641174"/>
            <a:ext cx="2198197" cy="350330"/>
          </a:xfrm>
          <a:prstGeom prst="rect">
            <a:avLst/>
          </a:prstGeom>
          <a:noFill/>
          <a:ln>
            <a:noFill/>
          </a:ln>
        </p:spPr>
        <p:txBody>
          <a:bodyPr wrap="square" rtlCol="0">
            <a:spAutoFit/>
          </a:bodyPr>
          <a:lstStyle/>
          <a:p>
            <a:pPr defTabSz="932384">
              <a:defRPr/>
            </a:pPr>
            <a:r>
              <a:rPr lang="en-US" sz="1632">
                <a:solidFill>
                  <a:srgbClr val="2F2F2F"/>
                </a:solidFill>
                <a:latin typeface="Segoe UI" charset="0"/>
                <a:ea typeface="Segoe UI" charset="0"/>
                <a:cs typeface="Segoe UI" charset="0"/>
              </a:rPr>
              <a:t>Microsoft Graph</a:t>
            </a:r>
          </a:p>
        </p:txBody>
      </p:sp>
      <p:sp>
        <p:nvSpPr>
          <p:cNvPr id="52" name="Intelligence" title="Icon of circles connected by crossing lines">
            <a:extLst>
              <a:ext uri="{FF2B5EF4-FFF2-40B4-BE49-F238E27FC236}">
                <a16:creationId xmlns:a16="http://schemas.microsoft.com/office/drawing/2014/main" id="{B574F257-FCCD-40D4-8EA5-7C6602AD8018}"/>
              </a:ext>
            </a:extLst>
          </p:cNvPr>
          <p:cNvSpPr>
            <a:spLocks noChangeAspect="1" noEditPoints="1"/>
          </p:cNvSpPr>
          <p:nvPr/>
        </p:nvSpPr>
        <p:spPr bwMode="auto">
          <a:xfrm>
            <a:off x="783976" y="5665460"/>
            <a:ext cx="776431" cy="746083"/>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816">
              <a:gradFill>
                <a:gsLst>
                  <a:gs pos="0">
                    <a:srgbClr val="505050"/>
                  </a:gs>
                  <a:gs pos="100000">
                    <a:srgbClr val="505050"/>
                  </a:gs>
                </a:gsLst>
                <a:lin ang="5400000" scaled="1"/>
              </a:gradFill>
              <a:latin typeface="Segoe UI"/>
            </a:endParaRPr>
          </a:p>
        </p:txBody>
      </p:sp>
      <p:grpSp>
        <p:nvGrpSpPr>
          <p:cNvPr id="5" name="Group 4">
            <a:extLst>
              <a:ext uri="{FF2B5EF4-FFF2-40B4-BE49-F238E27FC236}">
                <a16:creationId xmlns:a16="http://schemas.microsoft.com/office/drawing/2014/main" id="{E07E2CCC-96F2-4AF1-B818-A7A7D25CEE49}"/>
              </a:ext>
            </a:extLst>
          </p:cNvPr>
          <p:cNvGrpSpPr/>
          <p:nvPr/>
        </p:nvGrpSpPr>
        <p:grpSpPr>
          <a:xfrm>
            <a:off x="735141" y="4290685"/>
            <a:ext cx="2771060" cy="1015216"/>
            <a:chOff x="719928" y="4206936"/>
            <a:chExt cx="2716972" cy="995400"/>
          </a:xfrm>
        </p:grpSpPr>
        <p:sp>
          <p:nvSpPr>
            <p:cNvPr id="54" name="TextBox 53">
              <a:extLst>
                <a:ext uri="{FF2B5EF4-FFF2-40B4-BE49-F238E27FC236}">
                  <a16:creationId xmlns:a16="http://schemas.microsoft.com/office/drawing/2014/main" id="{569A9215-639F-41E8-BE96-877A76F6B361}"/>
                </a:ext>
              </a:extLst>
            </p:cNvPr>
            <p:cNvSpPr txBox="1"/>
            <p:nvPr/>
          </p:nvSpPr>
          <p:spPr>
            <a:xfrm>
              <a:off x="1281609" y="4220539"/>
              <a:ext cx="1634773" cy="343492"/>
            </a:xfrm>
            <a:prstGeom prst="rect">
              <a:avLst/>
            </a:prstGeom>
            <a:noFill/>
            <a:ln>
              <a:noFill/>
            </a:ln>
          </p:spPr>
          <p:txBody>
            <a:bodyPr wrap="square" rtlCol="0">
              <a:spAutoFit/>
            </a:bodyPr>
            <a:lstStyle/>
            <a:p>
              <a:pPr defTabSz="932384">
                <a:defRPr/>
              </a:pPr>
              <a:r>
                <a:rPr lang="en-US" sz="1632" dirty="0">
                  <a:solidFill>
                    <a:srgbClr val="2F2F2F"/>
                  </a:solidFill>
                  <a:latin typeface="Segoe UI" charset="0"/>
                  <a:ea typeface="Segoe UI" charset="0"/>
                  <a:cs typeface="Segoe UI" charset="0"/>
                </a:rPr>
                <a:t>Adaptive Cards</a:t>
              </a:r>
            </a:p>
          </p:txBody>
        </p:sp>
        <p:sp>
          <p:nvSpPr>
            <p:cNvPr id="55" name="Text Placeholder 43">
              <a:extLst>
                <a:ext uri="{FF2B5EF4-FFF2-40B4-BE49-F238E27FC236}">
                  <a16:creationId xmlns:a16="http://schemas.microsoft.com/office/drawing/2014/main" id="{8E69D754-96F5-440F-A2EF-1D0E6797E9BD}"/>
                </a:ext>
              </a:extLst>
            </p:cNvPr>
            <p:cNvSpPr txBox="1">
              <a:spLocks/>
            </p:cNvSpPr>
            <p:nvPr/>
          </p:nvSpPr>
          <p:spPr>
            <a:xfrm>
              <a:off x="1281609" y="4633644"/>
              <a:ext cx="2155291"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049">
                <a:lnSpc>
                  <a:spcPts val="1398"/>
                </a:lnSpc>
                <a:spcBef>
                  <a:spcPts val="1020"/>
                </a:spcBef>
                <a:buNone/>
                <a:defRPr/>
              </a:pPr>
              <a:r>
                <a:rPr lang="en-US" sz="1122">
                  <a:solidFill>
                    <a:srgbClr val="2F2F2F"/>
                  </a:solidFill>
                  <a:latin typeface="Segoe UI" charset="0"/>
                  <a:ea typeface="Segoe UI" charset="0"/>
                  <a:cs typeface="Segoe UI" charset="0"/>
                </a:rPr>
                <a:t>Add rich interaction to your connector cards</a:t>
              </a:r>
            </a:p>
          </p:txBody>
        </p:sp>
        <p:sp>
          <p:nvSpPr>
            <p:cNvPr id="59" name="Browser_4" title="Icon of a website or an app window">
              <a:extLst>
                <a:ext uri="{FF2B5EF4-FFF2-40B4-BE49-F238E27FC236}">
                  <a16:creationId xmlns:a16="http://schemas.microsoft.com/office/drawing/2014/main" id="{475B0826-2447-4C65-82CE-465A9E398607}"/>
                </a:ext>
              </a:extLst>
            </p:cNvPr>
            <p:cNvSpPr>
              <a:spLocks noChangeAspect="1" noEditPoints="1"/>
            </p:cNvSpPr>
            <p:nvPr/>
          </p:nvSpPr>
          <p:spPr bwMode="auto">
            <a:xfrm>
              <a:off x="719928" y="420693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7" name="Group 6">
            <a:extLst>
              <a:ext uri="{FF2B5EF4-FFF2-40B4-BE49-F238E27FC236}">
                <a16:creationId xmlns:a16="http://schemas.microsoft.com/office/drawing/2014/main" id="{D0052F83-F806-4EFA-BF3D-F9A64C3CB77D}"/>
              </a:ext>
            </a:extLst>
          </p:cNvPr>
          <p:cNvGrpSpPr/>
          <p:nvPr/>
        </p:nvGrpSpPr>
        <p:grpSpPr>
          <a:xfrm>
            <a:off x="3957877" y="2943284"/>
            <a:ext cx="2613619" cy="1002828"/>
            <a:chOff x="3879760" y="2885835"/>
            <a:chExt cx="2562604" cy="983254"/>
          </a:xfrm>
        </p:grpSpPr>
        <p:sp>
          <p:nvSpPr>
            <p:cNvPr id="40" name="TextBox 39">
              <a:extLst>
                <a:ext uri="{FF2B5EF4-FFF2-40B4-BE49-F238E27FC236}">
                  <a16:creationId xmlns:a16="http://schemas.microsoft.com/office/drawing/2014/main" id="{C2C708A5-7DC2-4F47-97A3-6A7382F96AC9}"/>
                </a:ext>
              </a:extLst>
            </p:cNvPr>
            <p:cNvSpPr txBox="1"/>
            <p:nvPr/>
          </p:nvSpPr>
          <p:spPr>
            <a:xfrm>
              <a:off x="4384357" y="2885835"/>
              <a:ext cx="1808625" cy="343492"/>
            </a:xfrm>
            <a:prstGeom prst="rect">
              <a:avLst/>
            </a:prstGeom>
            <a:noFill/>
            <a:ln>
              <a:noFill/>
            </a:ln>
          </p:spPr>
          <p:txBody>
            <a:bodyPr wrap="square" rtlCol="0">
              <a:spAutoFit/>
            </a:bodyPr>
            <a:lstStyle/>
            <a:p>
              <a:pPr defTabSz="932384">
                <a:defRPr/>
              </a:pPr>
              <a:r>
                <a:rPr lang="en-US" sz="1632" dirty="0">
                  <a:solidFill>
                    <a:srgbClr val="2F2F2F"/>
                  </a:solidFill>
                  <a:latin typeface="Segoe UI" charset="0"/>
                  <a:ea typeface="Segoe UI" charset="0"/>
                  <a:cs typeface="Segoe UI" charset="0"/>
                </a:rPr>
                <a:t>Notifications</a:t>
              </a:r>
            </a:p>
          </p:txBody>
        </p:sp>
        <p:sp>
          <p:nvSpPr>
            <p:cNvPr id="41" name="Text Placeholder 43">
              <a:extLst>
                <a:ext uri="{FF2B5EF4-FFF2-40B4-BE49-F238E27FC236}">
                  <a16:creationId xmlns:a16="http://schemas.microsoft.com/office/drawing/2014/main" id="{8DD1F4E6-93CE-4FE4-B353-62197262D9B9}"/>
                </a:ext>
              </a:extLst>
            </p:cNvPr>
            <p:cNvSpPr txBox="1">
              <a:spLocks/>
            </p:cNvSpPr>
            <p:nvPr/>
          </p:nvSpPr>
          <p:spPr>
            <a:xfrm>
              <a:off x="4384358" y="3300397"/>
              <a:ext cx="2058006"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049">
                <a:lnSpc>
                  <a:spcPts val="1398"/>
                </a:lnSpc>
                <a:spcBef>
                  <a:spcPts val="1020"/>
                </a:spcBef>
                <a:buNone/>
                <a:defRPr/>
              </a:pPr>
              <a:r>
                <a:rPr lang="en-US" sz="1122" dirty="0">
                  <a:solidFill>
                    <a:srgbClr val="2F2F2F"/>
                  </a:solidFill>
                  <a:latin typeface="Segoe UI" charset="0"/>
                  <a:ea typeface="Segoe UI" charset="0"/>
                  <a:cs typeface="Segoe UI" charset="0"/>
                </a:rPr>
                <a:t>Post rich updates to channels via connectors</a:t>
              </a:r>
            </a:p>
          </p:txBody>
        </p:sp>
        <p:sp>
          <p:nvSpPr>
            <p:cNvPr id="67" name="Alarm" title="Icon of a bell">
              <a:extLst>
                <a:ext uri="{FF2B5EF4-FFF2-40B4-BE49-F238E27FC236}">
                  <a16:creationId xmlns:a16="http://schemas.microsoft.com/office/drawing/2014/main" id="{7CBB3F4A-763B-4F30-BE38-A2D3C3599D70}"/>
                </a:ext>
              </a:extLst>
            </p:cNvPr>
            <p:cNvSpPr>
              <a:spLocks noChangeAspect="1" noEditPoints="1"/>
            </p:cNvSpPr>
            <p:nvPr/>
          </p:nvSpPr>
          <p:spPr bwMode="auto">
            <a:xfrm>
              <a:off x="3879760" y="2888954"/>
              <a:ext cx="334120" cy="365760"/>
            </a:xfrm>
            <a:custGeom>
              <a:avLst/>
              <a:gdLst>
                <a:gd name="T0" fmla="*/ 200 w 298"/>
                <a:gd name="T1" fmla="*/ 275 h 325"/>
                <a:gd name="T2" fmla="*/ 151 w 298"/>
                <a:gd name="T3" fmla="*/ 325 h 325"/>
                <a:gd name="T4" fmla="*/ 101 w 298"/>
                <a:gd name="T5" fmla="*/ 275 h 325"/>
                <a:gd name="T6" fmla="*/ 262 w 298"/>
                <a:gd name="T7" fmla="*/ 275 h 325"/>
                <a:gd name="T8" fmla="*/ 262 w 298"/>
                <a:gd name="T9" fmla="*/ 111 h 325"/>
                <a:gd name="T10" fmla="*/ 151 w 298"/>
                <a:gd name="T11" fmla="*/ 0 h 325"/>
                <a:gd name="T12" fmla="*/ 39 w 298"/>
                <a:gd name="T13" fmla="*/ 111 h 325"/>
                <a:gd name="T14" fmla="*/ 39 w 298"/>
                <a:gd name="T15" fmla="*/ 274 h 325"/>
                <a:gd name="T16" fmla="*/ 0 w 298"/>
                <a:gd name="T17" fmla="*/ 275 h 325"/>
                <a:gd name="T18" fmla="*/ 298 w 298"/>
                <a:gd name="T19" fmla="*/ 2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325">
                  <a:moveTo>
                    <a:pt x="200" y="275"/>
                  </a:moveTo>
                  <a:cubicBezTo>
                    <a:pt x="200" y="303"/>
                    <a:pt x="178" y="325"/>
                    <a:pt x="151" y="325"/>
                  </a:cubicBezTo>
                  <a:cubicBezTo>
                    <a:pt x="123" y="325"/>
                    <a:pt x="101" y="303"/>
                    <a:pt x="101" y="275"/>
                  </a:cubicBezTo>
                  <a:moveTo>
                    <a:pt x="262" y="275"/>
                  </a:moveTo>
                  <a:cubicBezTo>
                    <a:pt x="262" y="111"/>
                    <a:pt x="262" y="111"/>
                    <a:pt x="262" y="111"/>
                  </a:cubicBezTo>
                  <a:cubicBezTo>
                    <a:pt x="262" y="50"/>
                    <a:pt x="212" y="0"/>
                    <a:pt x="151" y="0"/>
                  </a:cubicBezTo>
                  <a:cubicBezTo>
                    <a:pt x="89" y="0"/>
                    <a:pt x="39" y="50"/>
                    <a:pt x="39" y="111"/>
                  </a:cubicBezTo>
                  <a:cubicBezTo>
                    <a:pt x="39" y="274"/>
                    <a:pt x="39" y="274"/>
                    <a:pt x="39" y="274"/>
                  </a:cubicBezTo>
                  <a:moveTo>
                    <a:pt x="0" y="275"/>
                  </a:moveTo>
                  <a:cubicBezTo>
                    <a:pt x="298" y="275"/>
                    <a:pt x="298" y="275"/>
                    <a:pt x="298" y="275"/>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cxnSp>
        <p:nvCxnSpPr>
          <p:cNvPr id="15" name="Straight Connector 14">
            <a:extLst>
              <a:ext uri="{FF2B5EF4-FFF2-40B4-BE49-F238E27FC236}">
                <a16:creationId xmlns:a16="http://schemas.microsoft.com/office/drawing/2014/main" id="{2013C2C4-1C01-4FFF-A59F-5E2C480382FE}"/>
              </a:ext>
            </a:extLst>
          </p:cNvPr>
          <p:cNvCxnSpPr>
            <a:cxnSpLocks/>
          </p:cNvCxnSpPr>
          <p:nvPr/>
        </p:nvCxnSpPr>
        <p:spPr>
          <a:xfrm>
            <a:off x="698701" y="5420431"/>
            <a:ext cx="5773137" cy="0"/>
          </a:xfrm>
          <a:prstGeom prst="line">
            <a:avLst/>
          </a:prstGeom>
          <a:ln w="12700">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DF37F4A-98C3-42FD-9B20-79832387550A}"/>
              </a:ext>
            </a:extLst>
          </p:cNvPr>
          <p:cNvGrpSpPr/>
          <p:nvPr/>
        </p:nvGrpSpPr>
        <p:grpSpPr>
          <a:xfrm>
            <a:off x="8416570" y="1507596"/>
            <a:ext cx="3078236" cy="772086"/>
            <a:chOff x="8251424" y="1478170"/>
            <a:chExt cx="3018152" cy="757016"/>
          </a:xfrm>
        </p:grpSpPr>
        <p:sp>
          <p:nvSpPr>
            <p:cNvPr id="44" name="Text Placeholder 43">
              <a:extLst>
                <a:ext uri="{FF2B5EF4-FFF2-40B4-BE49-F238E27FC236}">
                  <a16:creationId xmlns:a16="http://schemas.microsoft.com/office/drawing/2014/main" id="{B4C2F7AA-116C-4244-91AB-B72868140254}"/>
                </a:ext>
              </a:extLst>
            </p:cNvPr>
            <p:cNvSpPr txBox="1">
              <a:spLocks/>
            </p:cNvSpPr>
            <p:nvPr/>
          </p:nvSpPr>
          <p:spPr>
            <a:xfrm>
              <a:off x="8690864" y="1478170"/>
              <a:ext cx="2578712" cy="75701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049">
                <a:lnSpc>
                  <a:spcPts val="1398"/>
                </a:lnSpc>
                <a:spcBef>
                  <a:spcPts val="1020"/>
                </a:spcBef>
                <a:buNone/>
                <a:defRPr/>
              </a:pPr>
              <a:r>
                <a:rPr lang="en-US" sz="1632" dirty="0">
                  <a:solidFill>
                    <a:srgbClr val="2F2F2F"/>
                  </a:solidFill>
                  <a:latin typeface="Segoe UI" charset="0"/>
                  <a:ea typeface="Segoe UI" charset="0"/>
                  <a:cs typeface="Segoe UI" charset="0"/>
                </a:rPr>
                <a:t>Enterprise Developers</a:t>
              </a:r>
            </a:p>
            <a:p>
              <a:pPr marL="0" indent="0" defTabSz="914049">
                <a:lnSpc>
                  <a:spcPts val="1398"/>
                </a:lnSpc>
                <a:spcBef>
                  <a:spcPts val="1020"/>
                </a:spcBef>
                <a:buNone/>
                <a:defRPr/>
              </a:pPr>
              <a:r>
                <a:rPr lang="en-US" sz="1122" dirty="0">
                  <a:solidFill>
                    <a:srgbClr val="2F2F2F"/>
                  </a:solidFill>
                  <a:latin typeface="Segoe UI" charset="0"/>
                  <a:ea typeface="Segoe UI" charset="0"/>
                  <a:cs typeface="Segoe UI" charset="0"/>
                </a:rPr>
                <a:t>Upload to your organization’s app catalog</a:t>
              </a:r>
            </a:p>
          </p:txBody>
        </p:sp>
        <p:sp>
          <p:nvSpPr>
            <p:cNvPr id="68" name="people_2" title="Icon of three people with an arrow above them pointing down">
              <a:extLst>
                <a:ext uri="{FF2B5EF4-FFF2-40B4-BE49-F238E27FC236}">
                  <a16:creationId xmlns:a16="http://schemas.microsoft.com/office/drawing/2014/main" id="{55D12CD0-C4A4-4094-9C33-69505754552E}"/>
                </a:ext>
              </a:extLst>
            </p:cNvPr>
            <p:cNvSpPr>
              <a:spLocks noChangeAspect="1" noEditPoints="1"/>
            </p:cNvSpPr>
            <p:nvPr/>
          </p:nvSpPr>
          <p:spPr bwMode="auto">
            <a:xfrm>
              <a:off x="8251424" y="1491179"/>
              <a:ext cx="333080" cy="365760"/>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6" name="Group 15">
            <a:extLst>
              <a:ext uri="{FF2B5EF4-FFF2-40B4-BE49-F238E27FC236}">
                <a16:creationId xmlns:a16="http://schemas.microsoft.com/office/drawing/2014/main" id="{DA81896C-BC95-4BE7-8A11-4B213E11DB4F}"/>
              </a:ext>
            </a:extLst>
          </p:cNvPr>
          <p:cNvGrpSpPr/>
          <p:nvPr/>
        </p:nvGrpSpPr>
        <p:grpSpPr>
          <a:xfrm>
            <a:off x="8436299" y="2508169"/>
            <a:ext cx="3058506" cy="772086"/>
            <a:chOff x="8270768" y="2459213"/>
            <a:chExt cx="2998808" cy="757016"/>
          </a:xfrm>
        </p:grpSpPr>
        <p:sp>
          <p:nvSpPr>
            <p:cNvPr id="69" name="Text Placeholder 43">
              <a:extLst>
                <a:ext uri="{FF2B5EF4-FFF2-40B4-BE49-F238E27FC236}">
                  <a16:creationId xmlns:a16="http://schemas.microsoft.com/office/drawing/2014/main" id="{93AFB1C5-A6DB-4BEC-965C-8D5835BA250F}"/>
                </a:ext>
              </a:extLst>
            </p:cNvPr>
            <p:cNvSpPr txBox="1">
              <a:spLocks/>
            </p:cNvSpPr>
            <p:nvPr/>
          </p:nvSpPr>
          <p:spPr>
            <a:xfrm>
              <a:off x="8690864" y="2459213"/>
              <a:ext cx="2578712" cy="75701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049">
                <a:lnSpc>
                  <a:spcPts val="1398"/>
                </a:lnSpc>
                <a:spcBef>
                  <a:spcPts val="1020"/>
                </a:spcBef>
                <a:buNone/>
                <a:defRPr/>
              </a:pPr>
              <a:r>
                <a:rPr lang="en-US" sz="1632" dirty="0">
                  <a:solidFill>
                    <a:srgbClr val="2F2F2F"/>
                  </a:solidFill>
                  <a:latin typeface="Segoe UI" charset="0"/>
                  <a:ea typeface="Segoe UI" charset="0"/>
                  <a:cs typeface="Segoe UI" charset="0"/>
                </a:rPr>
                <a:t>ISV / SI / MSP Partners</a:t>
              </a:r>
            </a:p>
            <a:p>
              <a:pPr marL="0" indent="0" defTabSz="914049">
                <a:lnSpc>
                  <a:spcPts val="1398"/>
                </a:lnSpc>
                <a:spcBef>
                  <a:spcPts val="1020"/>
                </a:spcBef>
                <a:buNone/>
                <a:defRPr/>
              </a:pPr>
              <a:r>
                <a:rPr lang="en-US" sz="1122" dirty="0">
                  <a:solidFill>
                    <a:srgbClr val="2F2F2F"/>
                  </a:solidFill>
                  <a:latin typeface="Segoe UI" charset="0"/>
                  <a:ea typeface="Segoe UI" charset="0"/>
                  <a:cs typeface="Segoe UI" charset="0"/>
                </a:rPr>
                <a:t>Publish to </a:t>
              </a:r>
              <a:r>
                <a:rPr lang="en-US" sz="1122" dirty="0" err="1">
                  <a:solidFill>
                    <a:srgbClr val="2F2F2F"/>
                  </a:solidFill>
                  <a:latin typeface="Segoe UI" charset="0"/>
                  <a:ea typeface="Segoe UI" charset="0"/>
                  <a:cs typeface="Segoe UI" charset="0"/>
                </a:rPr>
                <a:t>AppSource</a:t>
              </a:r>
              <a:r>
                <a:rPr lang="en-US" sz="1122" dirty="0">
                  <a:solidFill>
                    <a:srgbClr val="2F2F2F"/>
                  </a:solidFill>
                  <a:latin typeface="Segoe UI" charset="0"/>
                  <a:ea typeface="Segoe UI" charset="0"/>
                  <a:cs typeface="Segoe UI" charset="0"/>
                </a:rPr>
                <a:t> to make available in the Teams app store</a:t>
              </a:r>
            </a:p>
          </p:txBody>
        </p:sp>
        <p:sp>
          <p:nvSpPr>
            <p:cNvPr id="70" name="bag" title="Icon of a handbag">
              <a:extLst>
                <a:ext uri="{FF2B5EF4-FFF2-40B4-BE49-F238E27FC236}">
                  <a16:creationId xmlns:a16="http://schemas.microsoft.com/office/drawing/2014/main" id="{4E6B4F10-270B-491F-8123-76F901592398}"/>
                </a:ext>
              </a:extLst>
            </p:cNvPr>
            <p:cNvSpPr>
              <a:spLocks noChangeAspect="1" noEditPoints="1"/>
            </p:cNvSpPr>
            <p:nvPr/>
          </p:nvSpPr>
          <p:spPr bwMode="auto">
            <a:xfrm>
              <a:off x="8270768" y="2459213"/>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sp>
        <p:nvSpPr>
          <p:cNvPr id="23" name="Rectangle 22">
            <a:extLst>
              <a:ext uri="{FF2B5EF4-FFF2-40B4-BE49-F238E27FC236}">
                <a16:creationId xmlns:a16="http://schemas.microsoft.com/office/drawing/2014/main" id="{E6DCE5D9-2120-4E1A-B6F7-4F0DBFA16327}"/>
              </a:ext>
            </a:extLst>
          </p:cNvPr>
          <p:cNvSpPr/>
          <p:nvPr/>
        </p:nvSpPr>
        <p:spPr>
          <a:xfrm>
            <a:off x="731871" y="866748"/>
            <a:ext cx="5911762" cy="670445"/>
          </a:xfrm>
          <a:prstGeom prst="rect">
            <a:avLst/>
          </a:prstGeom>
        </p:spPr>
        <p:txBody>
          <a:bodyPr wrap="square">
            <a:spAutoFit/>
          </a:bodyPr>
          <a:lstStyle/>
          <a:p>
            <a:pPr defTabSz="932563">
              <a:defRPr/>
            </a:pPr>
            <a:r>
              <a:rPr lang="en-US" sz="1836" dirty="0">
                <a:solidFill>
                  <a:srgbClr val="0078D4"/>
                </a:solidFill>
                <a:latin typeface="Segoe UI" panose="020B0502040204020203" pitchFamily="34" charset="0"/>
                <a:cs typeface="Segoe UI" panose="020B0502040204020203" pitchFamily="34" charset="0"/>
              </a:rPr>
              <a:t>Build apps using rich capabilities to empower your users in chat, channels, and personal workspace</a:t>
            </a:r>
          </a:p>
        </p:txBody>
      </p:sp>
      <p:sp>
        <p:nvSpPr>
          <p:cNvPr id="71" name="Text Placeholder 43">
            <a:extLst>
              <a:ext uri="{FF2B5EF4-FFF2-40B4-BE49-F238E27FC236}">
                <a16:creationId xmlns:a16="http://schemas.microsoft.com/office/drawing/2014/main" id="{3349467C-ED5A-47F0-B244-F50777A34EBF}"/>
              </a:ext>
            </a:extLst>
          </p:cNvPr>
          <p:cNvSpPr txBox="1">
            <a:spLocks/>
          </p:cNvSpPr>
          <p:nvPr/>
        </p:nvSpPr>
        <p:spPr>
          <a:xfrm>
            <a:off x="8864758" y="3893351"/>
            <a:ext cx="2630047" cy="9777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049">
              <a:lnSpc>
                <a:spcPts val="1398"/>
              </a:lnSpc>
              <a:spcBef>
                <a:spcPts val="1020"/>
              </a:spcBef>
              <a:buNone/>
              <a:defRPr/>
            </a:pPr>
            <a:r>
              <a:rPr lang="en-US" sz="1632" dirty="0">
                <a:solidFill>
                  <a:srgbClr val="2F2F2F"/>
                </a:solidFill>
                <a:latin typeface="Segoe UI" charset="0"/>
                <a:ea typeface="Segoe UI" charset="0"/>
                <a:cs typeface="Segoe UI" charset="0"/>
              </a:rPr>
              <a:t>Administrators</a:t>
            </a:r>
          </a:p>
          <a:p>
            <a:pPr marL="0" indent="0" defTabSz="914049">
              <a:lnSpc>
                <a:spcPts val="1398"/>
              </a:lnSpc>
              <a:spcBef>
                <a:spcPts val="1020"/>
              </a:spcBef>
              <a:buNone/>
              <a:defRPr/>
            </a:pPr>
            <a:r>
              <a:rPr lang="en-US" sz="1122" dirty="0">
                <a:solidFill>
                  <a:srgbClr val="2F2F2F"/>
                </a:solidFill>
                <a:latin typeface="Segoe UI" charset="0"/>
                <a:ea typeface="Segoe UI" charset="0"/>
                <a:cs typeface="Segoe UI" charset="0"/>
              </a:rPr>
              <a:t>Assign policy for apps over end users. Preinstall and pre-pin apps to drive adoption</a:t>
            </a:r>
          </a:p>
        </p:txBody>
      </p:sp>
      <p:sp>
        <p:nvSpPr>
          <p:cNvPr id="9" name="Right Brace 8">
            <a:extLst>
              <a:ext uri="{FF2B5EF4-FFF2-40B4-BE49-F238E27FC236}">
                <a16:creationId xmlns:a16="http://schemas.microsoft.com/office/drawing/2014/main" id="{23810175-B0BE-4E6E-A722-4BDB75CE801B}"/>
              </a:ext>
            </a:extLst>
          </p:cNvPr>
          <p:cNvSpPr/>
          <p:nvPr/>
        </p:nvSpPr>
        <p:spPr>
          <a:xfrm>
            <a:off x="6859861" y="1718533"/>
            <a:ext cx="1180133" cy="3271712"/>
          </a:xfrm>
          <a:prstGeom prst="rightBrace">
            <a:avLst/>
          </a:prstGeom>
          <a:ln w="28575">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11" name="Straight Connector 10">
            <a:extLst>
              <a:ext uri="{FF2B5EF4-FFF2-40B4-BE49-F238E27FC236}">
                <a16:creationId xmlns:a16="http://schemas.microsoft.com/office/drawing/2014/main" id="{44176FCB-4F70-4994-AD61-3B158ED183A6}"/>
              </a:ext>
            </a:extLst>
          </p:cNvPr>
          <p:cNvCxnSpPr>
            <a:cxnSpLocks/>
          </p:cNvCxnSpPr>
          <p:nvPr/>
        </p:nvCxnSpPr>
        <p:spPr>
          <a:xfrm>
            <a:off x="8967397" y="3563045"/>
            <a:ext cx="2424769" cy="0"/>
          </a:xfrm>
          <a:prstGeom prst="line">
            <a:avLst/>
          </a:prstGeom>
          <a:ln w="28575">
            <a:solidFill>
              <a:srgbClr val="0078D7"/>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Oval 52" descr="Meeting">
            <a:extLst>
              <a:ext uri="{FF2B5EF4-FFF2-40B4-BE49-F238E27FC236}">
                <a16:creationId xmlns:a16="http://schemas.microsoft.com/office/drawing/2014/main" id="{773475BC-8DCE-4155-9724-271E72EAC8A8}"/>
              </a:ext>
            </a:extLst>
          </p:cNvPr>
          <p:cNvSpPr/>
          <p:nvPr/>
        </p:nvSpPr>
        <p:spPr>
          <a:xfrm>
            <a:off x="8336836" y="3819160"/>
            <a:ext cx="504065" cy="580013"/>
          </a:xfrm>
          <a:prstGeom prst="ellipse">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p:spPr>
      </p:sp>
    </p:spTree>
    <p:extLst>
      <p:ext uri="{BB962C8B-B14F-4D97-AF65-F5344CB8AC3E}">
        <p14:creationId xmlns:p14="http://schemas.microsoft.com/office/powerpoint/2010/main" val="4217623559"/>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3_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  -  Read-Only" id="{2A583EE8-2599-4015-958E-F05C10061990}" vid="{1F13D0CA-3F1B-4867-AE15-CD5EE9068B82}"/>
    </a:ext>
  </a:extLst>
</a:theme>
</file>

<file path=ppt/theme/theme5.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2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1753</TotalTime>
  <Words>2743</Words>
  <Application>Microsoft Office PowerPoint</Application>
  <PresentationFormat>Custom</PresentationFormat>
  <Paragraphs>480</Paragraphs>
  <Slides>39</Slides>
  <Notes>31</Notes>
  <HiddenSlides>0</HiddenSlides>
  <MMClips>0</MMClips>
  <ScaleCrop>false</ScaleCrop>
  <HeadingPairs>
    <vt:vector size="8" baseType="variant">
      <vt:variant>
        <vt:lpstr>Fonts Used</vt:lpstr>
      </vt:variant>
      <vt:variant>
        <vt:i4>10</vt:i4>
      </vt:variant>
      <vt:variant>
        <vt:lpstr>Theme</vt:lpstr>
      </vt:variant>
      <vt:variant>
        <vt:i4>6</vt:i4>
      </vt:variant>
      <vt:variant>
        <vt:lpstr>Embedded OLE Servers</vt:lpstr>
      </vt:variant>
      <vt:variant>
        <vt:i4>1</vt:i4>
      </vt:variant>
      <vt:variant>
        <vt:lpstr>Slide Titles</vt:lpstr>
      </vt:variant>
      <vt:variant>
        <vt:i4>39</vt:i4>
      </vt:variant>
    </vt:vector>
  </HeadingPairs>
  <TitlesOfParts>
    <vt:vector size="56" baseType="lpstr">
      <vt:lpstr>Arial</vt:lpstr>
      <vt:lpstr>Arial Black</vt:lpstr>
      <vt:lpstr>Calibri</vt:lpstr>
      <vt:lpstr>Calibri Light</vt:lpstr>
      <vt:lpstr>Consolas</vt:lpstr>
      <vt:lpstr>Segoe UI</vt:lpstr>
      <vt:lpstr>Segoe UI Light</vt:lpstr>
      <vt:lpstr>Segoe UI Semibold</vt:lpstr>
      <vt:lpstr>Segoe UI Semilight</vt:lpstr>
      <vt:lpstr>Wingdings</vt:lpstr>
      <vt:lpstr>Office 365 PPT Template - 2017</vt:lpstr>
      <vt:lpstr>1_Office 365 PPT Template - 2017</vt:lpstr>
      <vt:lpstr>3_5-50203_Microsoft_Ignite_Template</vt:lpstr>
      <vt:lpstr>3_5-50183_Microsoft_Inspire_Template</vt:lpstr>
      <vt:lpstr>4_5-50203_Microsoft_Ignite_Template</vt:lpstr>
      <vt:lpstr>2_Office 365 PPT Template - 2017</vt:lpstr>
      <vt:lpstr>Acrobat Document</vt:lpstr>
      <vt:lpstr>Bots, Adaptive Cards, Task Module, Message Extensions in Microsoft Teams</vt:lpstr>
      <vt:lpstr>Hi! I am Jenkins NS</vt:lpstr>
      <vt:lpstr>Microsoft Teams</vt:lpstr>
      <vt:lpstr>Cross platform presence – Teams where you want it</vt:lpstr>
      <vt:lpstr>STANDALONE WEB,  DEVICE, AND SERVICE  APPS</vt:lpstr>
      <vt:lpstr>Enable your teams to make decisions and take action faster</vt:lpstr>
      <vt:lpstr>Microsoft Teams Platform</vt:lpstr>
      <vt:lpstr>Real Digital Transformation</vt:lpstr>
      <vt:lpstr>Microsoft Teams provides a powerful and extensible platform</vt:lpstr>
      <vt:lpstr>Teams apps in various contexts</vt:lpstr>
      <vt:lpstr>PowerPoint Presentation</vt:lpstr>
      <vt:lpstr>Conversations</vt:lpstr>
      <vt:lpstr>Bot Events in Microsoft Teams</vt:lpstr>
      <vt:lpstr>Teams Context</vt:lpstr>
      <vt:lpstr>Proactive Messaging</vt:lpstr>
      <vt:lpstr>Activity Feed</vt:lpstr>
      <vt:lpstr>Notification only bots</vt:lpstr>
      <vt:lpstr>Send and Receive file</vt:lpstr>
      <vt:lpstr>Enable send and receive</vt:lpstr>
      <vt:lpstr>PowerPoint Presentation</vt:lpstr>
      <vt:lpstr>PowerPoint Presentation</vt:lpstr>
      <vt:lpstr>Events and Queries</vt:lpstr>
      <vt:lpstr>Events and Queries</vt:lpstr>
      <vt:lpstr>Events and Queries</vt:lpstr>
      <vt:lpstr>Responding to User Requests</vt:lpstr>
      <vt:lpstr>Message Extensions in App Manifest</vt:lpstr>
      <vt:lpstr>PowerPoint Presentation</vt:lpstr>
      <vt:lpstr>PowerPoint Presentation</vt:lpstr>
      <vt:lpstr>Using Cards in Bots</vt:lpstr>
      <vt:lpstr>Using Cards in Messaging Extensions</vt:lpstr>
      <vt:lpstr>Adaptive Cards support in Microsoft Teams</vt:lpstr>
      <vt:lpstr>PowerPoint Presentation</vt:lpstr>
      <vt:lpstr>PowerPoint Presentation</vt:lpstr>
      <vt:lpstr>Static Tabs</vt:lpstr>
      <vt:lpstr>Static Tabs - Manifest</vt:lpstr>
      <vt:lpstr>Tab Configuration and Content</vt:lpstr>
      <vt:lpstr>PowerPoint Presentation</vt:lpstr>
      <vt:lpstr>Enjoy the Bootcamp</vt:lpstr>
      <vt:lpstr>Call to action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Anbu Mani</cp:lastModifiedBy>
  <cp:revision>83</cp:revision>
  <dcterms:created xsi:type="dcterms:W3CDTF">2017-07-18T18:43:36Z</dcterms:created>
  <dcterms:modified xsi:type="dcterms:W3CDTF">2019-10-10T17:48:28Z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